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 id="2147483681" r:id="rId2"/>
    <p:sldMasterId id="2147483687" r:id="rId3"/>
  </p:sldMasterIdLst>
  <p:sldIdLst>
    <p:sldId id="897" r:id="rId4"/>
    <p:sldId id="925" r:id="rId5"/>
    <p:sldId id="945" r:id="rId6"/>
    <p:sldId id="914" r:id="rId7"/>
    <p:sldId id="479" r:id="rId8"/>
    <p:sldId id="917" r:id="rId9"/>
    <p:sldId id="924" r:id="rId10"/>
    <p:sldId id="921" r:id="rId11"/>
    <p:sldId id="922" r:id="rId12"/>
    <p:sldId id="920" r:id="rId13"/>
    <p:sldId id="923" r:id="rId14"/>
    <p:sldId id="919" r:id="rId15"/>
    <p:sldId id="918" r:id="rId16"/>
    <p:sldId id="926" r:id="rId17"/>
    <p:sldId id="927" r:id="rId18"/>
    <p:sldId id="928" r:id="rId19"/>
    <p:sldId id="930" r:id="rId20"/>
    <p:sldId id="929" r:id="rId21"/>
    <p:sldId id="931" r:id="rId22"/>
    <p:sldId id="932" r:id="rId23"/>
    <p:sldId id="936" r:id="rId24"/>
    <p:sldId id="933" r:id="rId25"/>
    <p:sldId id="934" r:id="rId26"/>
    <p:sldId id="939" r:id="rId27"/>
    <p:sldId id="940" r:id="rId28"/>
    <p:sldId id="941" r:id="rId29"/>
    <p:sldId id="943" r:id="rId30"/>
    <p:sldId id="942" r:id="rId31"/>
    <p:sldId id="954" r:id="rId32"/>
    <p:sldId id="955" r:id="rId33"/>
    <p:sldId id="944" r:id="rId34"/>
    <p:sldId id="89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15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8D24F-3402-42CB-8184-BDB357033E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C2C070D-E0F8-41D2-B026-7F06A754F6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7F8B4F9-9B36-41E6-9AD2-474BE6B943B4}"/>
              </a:ext>
            </a:extLst>
          </p:cNvPr>
          <p:cNvSpPr>
            <a:spLocks noGrp="1"/>
          </p:cNvSpPr>
          <p:nvPr>
            <p:ph type="dt" sz="half" idx="10"/>
          </p:nvPr>
        </p:nvSpPr>
        <p:spPr/>
        <p:txBody>
          <a:bodyPr/>
          <a:lstStyle/>
          <a:p>
            <a:fld id="{78ABE3C1-DBE1-495D-B57B-2849774B866A}" type="datetimeFigureOut">
              <a:rPr lang="en-US" smtClean="0"/>
              <a:t>11/21/2020</a:t>
            </a:fld>
            <a:endParaRPr lang="en-US" dirty="0"/>
          </a:p>
        </p:txBody>
      </p:sp>
      <p:sp>
        <p:nvSpPr>
          <p:cNvPr id="5" name="Footer Placeholder 4">
            <a:extLst>
              <a:ext uri="{FF2B5EF4-FFF2-40B4-BE49-F238E27FC236}">
                <a16:creationId xmlns:a16="http://schemas.microsoft.com/office/drawing/2014/main" id="{86E45059-BDEF-4DF1-97B8-29D0E03767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015CA88-7127-4A2E-A18C-4FF601662D8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57927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4588B-E67F-4671-9DC4-3BA6AD8A492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15F02C1-A368-4B5A-8D71-7041E85388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F475C0-DC0E-48C3-9CA6-4E8FDEDB27A1}"/>
              </a:ext>
            </a:extLst>
          </p:cNvPr>
          <p:cNvSpPr>
            <a:spLocks noGrp="1"/>
          </p:cNvSpPr>
          <p:nvPr>
            <p:ph type="dt" sz="half" idx="10"/>
          </p:nvPr>
        </p:nvSpPr>
        <p:spPr/>
        <p:txBody>
          <a:bodyPr/>
          <a:lstStyle/>
          <a:p>
            <a:fld id="{1FA3F48C-C7C6-4055-9F49-3777875E72AE}" type="datetimeFigureOut">
              <a:rPr lang="en-US" smtClean="0"/>
              <a:t>11/21/2020</a:t>
            </a:fld>
            <a:endParaRPr lang="en-US" dirty="0"/>
          </a:p>
        </p:txBody>
      </p:sp>
      <p:sp>
        <p:nvSpPr>
          <p:cNvPr id="5" name="Footer Placeholder 4">
            <a:extLst>
              <a:ext uri="{FF2B5EF4-FFF2-40B4-BE49-F238E27FC236}">
                <a16:creationId xmlns:a16="http://schemas.microsoft.com/office/drawing/2014/main" id="{90F579BE-4BCC-464A-A82C-1B266C40718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CC3B15D-AEC7-47E5-8735-1D3B5A0F801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37620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D74624-65E7-4DDB-A314-C510A4BAA4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D1A3B8-2334-43FE-8E7D-D60490BC2A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28459F-F74C-426D-AA4B-7E469602AE0A}"/>
              </a:ext>
            </a:extLst>
          </p:cNvPr>
          <p:cNvSpPr>
            <a:spLocks noGrp="1"/>
          </p:cNvSpPr>
          <p:nvPr>
            <p:ph type="dt" sz="half" idx="10"/>
          </p:nvPr>
        </p:nvSpPr>
        <p:spPr/>
        <p:txBody>
          <a:bodyPr/>
          <a:lstStyle/>
          <a:p>
            <a:fld id="{6178E61D-D431-422C-9764-11DAFE33AB63}" type="datetimeFigureOut">
              <a:rPr lang="en-US" smtClean="0"/>
              <a:t>11/21/2020</a:t>
            </a:fld>
            <a:endParaRPr lang="en-US" dirty="0"/>
          </a:p>
        </p:txBody>
      </p:sp>
      <p:sp>
        <p:nvSpPr>
          <p:cNvPr id="5" name="Footer Placeholder 4">
            <a:extLst>
              <a:ext uri="{FF2B5EF4-FFF2-40B4-BE49-F238E27FC236}">
                <a16:creationId xmlns:a16="http://schemas.microsoft.com/office/drawing/2014/main" id="{852E4D2C-40C8-4702-B6E3-14669A06542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5D0B86-CA99-4359-8095-BB3BBFD0D5C5}"/>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92310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78118" y="2177415"/>
            <a:ext cx="11835764" cy="438582"/>
          </a:xfrm>
          <a:prstGeom prst="rect">
            <a:avLst/>
          </a:prstGeom>
        </p:spPr>
        <p:txBody>
          <a:bodyPr wrap="square" lIns="0" tIns="0" rIns="0" bIns="0">
            <a:spAutoFit/>
          </a:bodyPr>
          <a:lstStyle>
            <a:lvl1pPr>
              <a:defRPr sz="2850" b="0" i="0">
                <a:solidFill>
                  <a:srgbClr val="A62E5C"/>
                </a:solidFill>
                <a:latin typeface="Arial"/>
                <a:cs typeface="Arial"/>
              </a:defRPr>
            </a:lvl1pPr>
          </a:lstStyle>
          <a:p>
            <a:endParaRPr/>
          </a:p>
        </p:txBody>
      </p:sp>
      <p:sp>
        <p:nvSpPr>
          <p:cNvPr id="3" name="Holder 3"/>
          <p:cNvSpPr>
            <a:spLocks noGrp="1"/>
          </p:cNvSpPr>
          <p:nvPr>
            <p:ph type="subTitle" idx="4"/>
          </p:nvPr>
        </p:nvSpPr>
        <p:spPr>
          <a:xfrm>
            <a:off x="448627" y="3587115"/>
            <a:ext cx="11294745" cy="438582"/>
          </a:xfrm>
          <a:prstGeom prst="rect">
            <a:avLst/>
          </a:prstGeom>
        </p:spPr>
        <p:txBody>
          <a:bodyPr wrap="square" lIns="0" tIns="0" rIns="0" bIns="0">
            <a:spAutoFit/>
          </a:bodyPr>
          <a:lstStyle>
            <a:lvl1pPr>
              <a:defRPr sz="2850" b="0" i="0">
                <a:solidFill>
                  <a:srgbClr val="A62E5C"/>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11/21/2020</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414633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700338" y="495300"/>
            <a:ext cx="6791325" cy="715581"/>
          </a:xfrm>
        </p:spPr>
        <p:txBody>
          <a:bodyPr lIns="0" tIns="0" rIns="0" bIns="0"/>
          <a:lstStyle>
            <a:lvl1pPr>
              <a:defRPr sz="4650" b="0" i="0">
                <a:solidFill>
                  <a:schemeClr val="tx1"/>
                </a:solidFill>
                <a:latin typeface="Arial"/>
                <a:cs typeface="Arial"/>
              </a:defRPr>
            </a:lvl1pPr>
          </a:lstStyle>
          <a:p>
            <a:endParaRPr/>
          </a:p>
        </p:txBody>
      </p:sp>
      <p:sp>
        <p:nvSpPr>
          <p:cNvPr id="3" name="Holder 3"/>
          <p:cNvSpPr>
            <a:spLocks noGrp="1"/>
          </p:cNvSpPr>
          <p:nvPr>
            <p:ph type="body" idx="1"/>
          </p:nvPr>
        </p:nvSpPr>
        <p:spPr>
          <a:xfrm>
            <a:off x="1162051" y="1571625"/>
            <a:ext cx="11116151" cy="3462486"/>
          </a:xfrm>
        </p:spPr>
        <p:txBody>
          <a:bodyPr lIns="0" tIns="0" rIns="0" bIns="0"/>
          <a:lstStyle>
            <a:lvl1pPr>
              <a:defRPr sz="22500" b="0" i="0">
                <a:solidFill>
                  <a:schemeClr val="tx1"/>
                </a:solidFill>
                <a:latin typeface="Courier New"/>
                <a:cs typeface="Courier New"/>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11/21/2020</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35997413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096000" y="1762125"/>
            <a:ext cx="0" cy="4645819"/>
          </a:xfrm>
          <a:custGeom>
            <a:avLst/>
            <a:gdLst/>
            <a:ahLst/>
            <a:cxnLst/>
            <a:rect l="l" t="t" r="r" b="b"/>
            <a:pathLst>
              <a:path h="6194425">
                <a:moveTo>
                  <a:pt x="0" y="0"/>
                </a:moveTo>
                <a:lnTo>
                  <a:pt x="0" y="6193971"/>
                </a:lnTo>
              </a:path>
            </a:pathLst>
          </a:custGeom>
          <a:ln w="25400">
            <a:solidFill>
              <a:srgbClr val="F05A28"/>
            </a:solidFill>
          </a:ln>
        </p:spPr>
        <p:txBody>
          <a:bodyPr wrap="square" lIns="0" tIns="0" rIns="0" bIns="0" rtlCol="0"/>
          <a:lstStyle/>
          <a:p>
            <a:endParaRPr sz="1350" dirty="0"/>
          </a:p>
        </p:txBody>
      </p:sp>
      <p:sp>
        <p:nvSpPr>
          <p:cNvPr id="2" name="Holder 2"/>
          <p:cNvSpPr>
            <a:spLocks noGrp="1"/>
          </p:cNvSpPr>
          <p:nvPr>
            <p:ph type="title"/>
          </p:nvPr>
        </p:nvSpPr>
        <p:spPr>
          <a:xfrm>
            <a:off x="2700338" y="495300"/>
            <a:ext cx="6791325" cy="715581"/>
          </a:xfrm>
        </p:spPr>
        <p:txBody>
          <a:bodyPr lIns="0" tIns="0" rIns="0" bIns="0"/>
          <a:lstStyle>
            <a:lvl1pPr>
              <a:defRPr sz="4650"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61664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61664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11/21/2020</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29423833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700338" y="495300"/>
            <a:ext cx="6791325" cy="715581"/>
          </a:xfrm>
        </p:spPr>
        <p:txBody>
          <a:bodyPr lIns="0" tIns="0" rIns="0" bIns="0"/>
          <a:lstStyle>
            <a:lvl1pPr>
              <a:defRPr sz="465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11/21/2020</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1050186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584700" y="426704"/>
            <a:ext cx="0" cy="5990749"/>
          </a:xfrm>
          <a:custGeom>
            <a:avLst/>
            <a:gdLst/>
            <a:ahLst/>
            <a:cxnLst/>
            <a:rect l="l" t="t" r="r" b="b"/>
            <a:pathLst>
              <a:path h="7987665">
                <a:moveTo>
                  <a:pt x="0" y="0"/>
                </a:moveTo>
                <a:lnTo>
                  <a:pt x="0" y="7987233"/>
                </a:lnTo>
              </a:path>
            </a:pathLst>
          </a:custGeom>
          <a:ln w="25400">
            <a:solidFill>
              <a:srgbClr val="F05A28"/>
            </a:solidFill>
          </a:ln>
        </p:spPr>
        <p:txBody>
          <a:bodyPr wrap="square" lIns="0" tIns="0" rIns="0" bIns="0" rtlCol="0"/>
          <a:lstStyle/>
          <a:p>
            <a:endParaRPr sz="1350" dirty="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11/21/2020</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42888016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1"/>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11/21/2020</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8943133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574797" y="2981893"/>
            <a:ext cx="5042407" cy="738664"/>
          </a:xfrm>
        </p:spPr>
        <p:txBody>
          <a:bodyPr lIns="0" tIns="0" rIns="0" bIns="0"/>
          <a:lstStyle>
            <a:lvl1pPr>
              <a:defRPr sz="4800" b="1" i="0">
                <a:solidFill>
                  <a:srgbClr val="5F5F5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11/21/2020</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172882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574797" y="2981893"/>
            <a:ext cx="5042407" cy="738664"/>
          </a:xfrm>
        </p:spPr>
        <p:txBody>
          <a:bodyPr lIns="0" tIns="0" rIns="0" bIns="0"/>
          <a:lstStyle>
            <a:lvl1pPr>
              <a:defRPr sz="4800" b="1" i="0">
                <a:solidFill>
                  <a:srgbClr val="5F5F5F"/>
                </a:solidFill>
                <a:latin typeface="Calibri"/>
                <a:cs typeface="Calibri"/>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11/21/2020</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076058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A64F-3CD9-44F1-A203-5002D624487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61E345-D65F-43F5-90AA-DE4B3826F5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270339-B9FF-4C34-820D-838FEE8E8837}"/>
              </a:ext>
            </a:extLst>
          </p:cNvPr>
          <p:cNvSpPr>
            <a:spLocks noGrp="1"/>
          </p:cNvSpPr>
          <p:nvPr>
            <p:ph type="dt" sz="half" idx="10"/>
          </p:nvPr>
        </p:nvSpPr>
        <p:spPr/>
        <p:txBody>
          <a:bodyPr/>
          <a:lstStyle/>
          <a:p>
            <a:fld id="{12DE42F4-6EEF-4EF7-8ED4-2208F0F89A08}" type="datetimeFigureOut">
              <a:rPr lang="en-US" smtClean="0"/>
              <a:t>11/21/2020</a:t>
            </a:fld>
            <a:endParaRPr lang="en-US" dirty="0"/>
          </a:p>
        </p:txBody>
      </p:sp>
      <p:sp>
        <p:nvSpPr>
          <p:cNvPr id="5" name="Footer Placeholder 4">
            <a:extLst>
              <a:ext uri="{FF2B5EF4-FFF2-40B4-BE49-F238E27FC236}">
                <a16:creationId xmlns:a16="http://schemas.microsoft.com/office/drawing/2014/main" id="{489705B4-81DC-4DD0-AFA1-F4806EBD5BC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52520B8-2201-49B8-B821-11E2C2F46B0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001411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3574797" y="2981893"/>
            <a:ext cx="5042407" cy="738664"/>
          </a:xfrm>
        </p:spPr>
        <p:txBody>
          <a:bodyPr lIns="0" tIns="0" rIns="0" bIns="0"/>
          <a:lstStyle>
            <a:lvl1pPr>
              <a:defRPr sz="48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11/21/2020</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2177520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11/21/2020</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530627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BC37A-C5F0-4BBA-B4C4-3492760D08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EEE1774-D5EA-4B73-857C-5151C4CB8A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FE0D56-0440-496E-86CF-2BDE291BC069}"/>
              </a:ext>
            </a:extLst>
          </p:cNvPr>
          <p:cNvSpPr>
            <a:spLocks noGrp="1"/>
          </p:cNvSpPr>
          <p:nvPr>
            <p:ph type="dt" sz="half" idx="10"/>
          </p:nvPr>
        </p:nvSpPr>
        <p:spPr/>
        <p:txBody>
          <a:bodyPr/>
          <a:lstStyle/>
          <a:p>
            <a:fld id="{30578ACC-22D6-47C1-A373-4FD133E34F3C}" type="datetimeFigureOut">
              <a:rPr lang="en-US" smtClean="0"/>
              <a:t>11/21/2020</a:t>
            </a:fld>
            <a:endParaRPr lang="en-US" dirty="0"/>
          </a:p>
        </p:txBody>
      </p:sp>
      <p:sp>
        <p:nvSpPr>
          <p:cNvPr id="5" name="Footer Placeholder 4">
            <a:extLst>
              <a:ext uri="{FF2B5EF4-FFF2-40B4-BE49-F238E27FC236}">
                <a16:creationId xmlns:a16="http://schemas.microsoft.com/office/drawing/2014/main" id="{B8FFE92C-935F-42C7-8126-E24A0C08F5B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2A44E39-BBF2-4F3B-9898-28005532CA7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25439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AEB3B-A9C2-45BA-BB28-A8B1B7098E6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0AC8145-8F5B-4476-81AD-3A84B0A52F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B4CFCE4-8860-4D64-8FCF-DFB43520EE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AF228D7-D5B5-46DA-8557-2C1C13599AA6}"/>
              </a:ext>
            </a:extLst>
          </p:cNvPr>
          <p:cNvSpPr>
            <a:spLocks noGrp="1"/>
          </p:cNvSpPr>
          <p:nvPr>
            <p:ph type="dt" sz="half" idx="10"/>
          </p:nvPr>
        </p:nvSpPr>
        <p:spPr/>
        <p:txBody>
          <a:bodyPr/>
          <a:lstStyle/>
          <a:p>
            <a:fld id="{4E5A6C69-6797-4E8A-BF37-F2C3751466E9}" type="datetimeFigureOut">
              <a:rPr lang="en-US" smtClean="0"/>
              <a:t>11/21/2020</a:t>
            </a:fld>
            <a:endParaRPr lang="en-US" dirty="0"/>
          </a:p>
        </p:txBody>
      </p:sp>
      <p:sp>
        <p:nvSpPr>
          <p:cNvPr id="6" name="Footer Placeholder 5">
            <a:extLst>
              <a:ext uri="{FF2B5EF4-FFF2-40B4-BE49-F238E27FC236}">
                <a16:creationId xmlns:a16="http://schemas.microsoft.com/office/drawing/2014/main" id="{DC345DB3-98BC-4BB3-BFD8-B56FEB53589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079579-79F7-4E8C-A991-20B25DC1C72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93591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B9B1-976D-4F6B-83DF-DD2C62BDF20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A22A7AD-D4B0-4077-8696-90BEFED28D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FE7542-9B2B-44D8-B7FF-BB704FE5F0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D9A9660-A612-4342-877B-4A78ACFFC2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B9AB03-82D4-4874-ADE7-3578C6409E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50BC2FE-3CF7-4E62-8B85-DC41F8EA5257}"/>
              </a:ext>
            </a:extLst>
          </p:cNvPr>
          <p:cNvSpPr>
            <a:spLocks noGrp="1"/>
          </p:cNvSpPr>
          <p:nvPr>
            <p:ph type="dt" sz="half" idx="10"/>
          </p:nvPr>
        </p:nvSpPr>
        <p:spPr/>
        <p:txBody>
          <a:bodyPr/>
          <a:lstStyle/>
          <a:p>
            <a:fld id="{D82014A1-A632-4878-A0D3-F52BA7563730}" type="datetimeFigureOut">
              <a:rPr lang="en-US" smtClean="0"/>
              <a:t>11/21/2020</a:t>
            </a:fld>
            <a:endParaRPr lang="en-US" dirty="0"/>
          </a:p>
        </p:txBody>
      </p:sp>
      <p:sp>
        <p:nvSpPr>
          <p:cNvPr id="8" name="Footer Placeholder 7">
            <a:extLst>
              <a:ext uri="{FF2B5EF4-FFF2-40B4-BE49-F238E27FC236}">
                <a16:creationId xmlns:a16="http://schemas.microsoft.com/office/drawing/2014/main" id="{DDB638F2-B292-4D8A-8E45-6B8C12F8D52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7036218-8B4F-443C-AE57-2AA69E9C208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07529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F9487-9F87-456F-920B-A775F3E2E39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DAF48F1-9890-4035-8AD9-67A8BD602E03}"/>
              </a:ext>
            </a:extLst>
          </p:cNvPr>
          <p:cNvSpPr>
            <a:spLocks noGrp="1"/>
          </p:cNvSpPr>
          <p:nvPr>
            <p:ph type="dt" sz="half" idx="10"/>
          </p:nvPr>
        </p:nvSpPr>
        <p:spPr/>
        <p:txBody>
          <a:bodyPr/>
          <a:lstStyle/>
          <a:p>
            <a:fld id="{CE99F462-093F-4566-844B-4C71F2739DA5}" type="datetimeFigureOut">
              <a:rPr lang="en-US" smtClean="0"/>
              <a:t>11/21/2020</a:t>
            </a:fld>
            <a:endParaRPr lang="en-US" dirty="0"/>
          </a:p>
        </p:txBody>
      </p:sp>
      <p:sp>
        <p:nvSpPr>
          <p:cNvPr id="4" name="Footer Placeholder 3">
            <a:extLst>
              <a:ext uri="{FF2B5EF4-FFF2-40B4-BE49-F238E27FC236}">
                <a16:creationId xmlns:a16="http://schemas.microsoft.com/office/drawing/2014/main" id="{8C8FBED6-5DAA-4890-BE16-AD5799CB98C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313B248-740E-407A-BE97-489F8B9E272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05641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C20BFC-1DD0-4C4F-BF71-325153D57591}"/>
              </a:ext>
            </a:extLst>
          </p:cNvPr>
          <p:cNvSpPr>
            <a:spLocks noGrp="1"/>
          </p:cNvSpPr>
          <p:nvPr>
            <p:ph type="dt" sz="half" idx="10"/>
          </p:nvPr>
        </p:nvSpPr>
        <p:spPr/>
        <p:txBody>
          <a:bodyPr/>
          <a:lstStyle/>
          <a:p>
            <a:fld id="{3D24A7AC-904D-4781-85BA-7D10C17ED021}" type="datetimeFigureOut">
              <a:rPr lang="en-US" smtClean="0"/>
              <a:t>11/21/2020</a:t>
            </a:fld>
            <a:endParaRPr lang="en-US" dirty="0"/>
          </a:p>
        </p:txBody>
      </p:sp>
      <p:sp>
        <p:nvSpPr>
          <p:cNvPr id="3" name="Footer Placeholder 2">
            <a:extLst>
              <a:ext uri="{FF2B5EF4-FFF2-40B4-BE49-F238E27FC236}">
                <a16:creationId xmlns:a16="http://schemas.microsoft.com/office/drawing/2014/main" id="{CBCAE89D-E908-46C6-96B1-928423D2D8B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49BC4E7-0FF7-4759-81E2-CD50F94E606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87305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20624-1F97-4C33-9FBC-918EDA2412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8A94B62-1F43-47A1-B085-0DD05AD47D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B528DA9-4A7C-4A05-9867-48080AB70F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F2CBEB-F1AC-4D95-B5CE-C904939BB709}"/>
              </a:ext>
            </a:extLst>
          </p:cNvPr>
          <p:cNvSpPr>
            <a:spLocks noGrp="1"/>
          </p:cNvSpPr>
          <p:nvPr>
            <p:ph type="dt" sz="half" idx="10"/>
          </p:nvPr>
        </p:nvSpPr>
        <p:spPr/>
        <p:txBody>
          <a:bodyPr/>
          <a:lstStyle/>
          <a:p>
            <a:fld id="{E331444B-B92B-4E27-8C94-BB93EAF5CB18}" type="datetimeFigureOut">
              <a:rPr lang="en-US" smtClean="0"/>
              <a:t>11/21/2020</a:t>
            </a:fld>
            <a:endParaRPr lang="en-US" dirty="0"/>
          </a:p>
        </p:txBody>
      </p:sp>
      <p:sp>
        <p:nvSpPr>
          <p:cNvPr id="6" name="Footer Placeholder 5">
            <a:extLst>
              <a:ext uri="{FF2B5EF4-FFF2-40B4-BE49-F238E27FC236}">
                <a16:creationId xmlns:a16="http://schemas.microsoft.com/office/drawing/2014/main" id="{5ADA8505-4262-40BF-B83D-7B4C00B49C8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CC6DD7-F94E-4FFE-BFC6-2C58928D8E2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01742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246BF-4B1A-4F7D-BCDE-08737B2FD6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DA14B36-7711-4346-AF96-F7CF21BB24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63C3CE55-5156-4DD6-9C85-B4578F70B3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3168B7-4C93-4F65-9127-D54A1AB8021B}"/>
              </a:ext>
            </a:extLst>
          </p:cNvPr>
          <p:cNvSpPr>
            <a:spLocks noGrp="1"/>
          </p:cNvSpPr>
          <p:nvPr>
            <p:ph type="dt" sz="half" idx="10"/>
          </p:nvPr>
        </p:nvSpPr>
        <p:spPr/>
        <p:txBody>
          <a:bodyPr/>
          <a:lstStyle/>
          <a:p>
            <a:fld id="{363EFA5E-FA76-400D-B3DC-F0BA90E6D107}" type="datetimeFigureOut">
              <a:rPr lang="en-US" smtClean="0"/>
              <a:t>11/21/2020</a:t>
            </a:fld>
            <a:endParaRPr lang="en-US" dirty="0"/>
          </a:p>
        </p:txBody>
      </p:sp>
      <p:sp>
        <p:nvSpPr>
          <p:cNvPr id="6" name="Footer Placeholder 5">
            <a:extLst>
              <a:ext uri="{FF2B5EF4-FFF2-40B4-BE49-F238E27FC236}">
                <a16:creationId xmlns:a16="http://schemas.microsoft.com/office/drawing/2014/main" id="{1D20028D-6E06-462F-B315-CF0977D0F6F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4AA8C0C-B298-4802-A946-5856C6E399E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72139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0CEAB2-31DA-40DB-9FB4-47F4B55FB0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81B4D61-6475-4DA5-BFF7-AC413DED8B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D51DD9-C6A8-4C79-8DB3-319C950847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E9DEC-419B-4CC5-A080-3B06BD5A8291}" type="datetimeFigureOut">
              <a:rPr lang="en-US" smtClean="0"/>
              <a:t>11/21/2020</a:t>
            </a:fld>
            <a:endParaRPr lang="en-US" dirty="0"/>
          </a:p>
        </p:txBody>
      </p:sp>
      <p:sp>
        <p:nvSpPr>
          <p:cNvPr id="5" name="Footer Placeholder 4">
            <a:extLst>
              <a:ext uri="{FF2B5EF4-FFF2-40B4-BE49-F238E27FC236}">
                <a16:creationId xmlns:a16="http://schemas.microsoft.com/office/drawing/2014/main" id="{C546DA48-6098-4035-9F96-CC508EDCEB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7B11FF7-B5C2-4B45-B554-B96270D94C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4540564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700338" y="495300"/>
            <a:ext cx="6791325" cy="954107"/>
          </a:xfrm>
          <a:prstGeom prst="rect">
            <a:avLst/>
          </a:prstGeom>
        </p:spPr>
        <p:txBody>
          <a:bodyPr wrap="square" lIns="0" tIns="0" rIns="0" bIns="0">
            <a:spAutoFit/>
          </a:bodyPr>
          <a:lstStyle>
            <a:lvl1pPr>
              <a:defRPr sz="6200" b="0" i="0">
                <a:solidFill>
                  <a:schemeClr val="tx1"/>
                </a:solidFill>
                <a:latin typeface="Arial"/>
                <a:cs typeface="Arial"/>
              </a:defRPr>
            </a:lvl1pPr>
          </a:lstStyle>
          <a:p>
            <a:endParaRPr/>
          </a:p>
        </p:txBody>
      </p:sp>
      <p:sp>
        <p:nvSpPr>
          <p:cNvPr id="3" name="Holder 3"/>
          <p:cNvSpPr>
            <a:spLocks noGrp="1"/>
          </p:cNvSpPr>
          <p:nvPr>
            <p:ph type="body" idx="1"/>
          </p:nvPr>
        </p:nvSpPr>
        <p:spPr>
          <a:xfrm>
            <a:off x="1162051" y="1571625"/>
            <a:ext cx="11116151" cy="4616648"/>
          </a:xfrm>
          <a:prstGeom prst="rect">
            <a:avLst/>
          </a:prstGeom>
        </p:spPr>
        <p:txBody>
          <a:bodyPr wrap="square" lIns="0" tIns="0" rIns="0" bIns="0">
            <a:spAutoFit/>
          </a:bodyPr>
          <a:lstStyle>
            <a:lvl1pPr>
              <a:defRPr sz="30000" b="0" i="0">
                <a:solidFill>
                  <a:schemeClr val="tx1"/>
                </a:solidFill>
                <a:latin typeface="Courier New"/>
                <a:cs typeface="Courier New"/>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11/21/2020</a:t>
            </a:fld>
            <a:endParaRPr lang="en-US" dirty="0"/>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117054480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Lst>
  <p:txStyles>
    <p:titleStyle>
      <a:lvl1pPr>
        <a:defRPr>
          <a:latin typeface="+mj-lt"/>
          <a:ea typeface="+mj-ea"/>
          <a:cs typeface="+mj-cs"/>
        </a:defRPr>
      </a:lvl1pPr>
    </p:titleStyle>
    <p:body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bodyStyle>
    <p:other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996927" y="164592"/>
            <a:ext cx="195580" cy="6236547"/>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2400">
              <a:solidFill>
                <a:prstClr val="black"/>
              </a:solidFill>
            </a:endParaRPr>
          </a:p>
        </p:txBody>
      </p:sp>
      <p:sp>
        <p:nvSpPr>
          <p:cNvPr id="17" name="bk object 17"/>
          <p:cNvSpPr/>
          <p:nvPr/>
        </p:nvSpPr>
        <p:spPr>
          <a:xfrm>
            <a:off x="1" y="164592"/>
            <a:ext cx="195580" cy="6236547"/>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2400">
              <a:solidFill>
                <a:prstClr val="black"/>
              </a:solidFill>
            </a:endParaRPr>
          </a:p>
        </p:txBody>
      </p:sp>
      <p:sp>
        <p:nvSpPr>
          <p:cNvPr id="18" name="bk object 18"/>
          <p:cNvSpPr/>
          <p:nvPr/>
        </p:nvSpPr>
        <p:spPr>
          <a:xfrm>
            <a:off x="2223007" y="6400799"/>
            <a:ext cx="9969500" cy="4572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2400">
              <a:solidFill>
                <a:prstClr val="black"/>
              </a:solidFill>
            </a:endParaRPr>
          </a:p>
        </p:txBody>
      </p:sp>
      <p:sp>
        <p:nvSpPr>
          <p:cNvPr id="19" name="bk object 19"/>
          <p:cNvSpPr/>
          <p:nvPr/>
        </p:nvSpPr>
        <p:spPr>
          <a:xfrm>
            <a:off x="0" y="6400799"/>
            <a:ext cx="707813" cy="4572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2400">
              <a:solidFill>
                <a:prstClr val="black"/>
              </a:solidFill>
            </a:endParaRPr>
          </a:p>
        </p:txBody>
      </p:sp>
      <p:sp>
        <p:nvSpPr>
          <p:cNvPr id="20" name="bk object 20"/>
          <p:cNvSpPr/>
          <p:nvPr/>
        </p:nvSpPr>
        <p:spPr>
          <a:xfrm>
            <a:off x="0" y="1"/>
            <a:ext cx="12192000" cy="16510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2400">
              <a:solidFill>
                <a:prstClr val="black"/>
              </a:solidFill>
            </a:endParaRPr>
          </a:p>
        </p:txBody>
      </p:sp>
      <p:sp>
        <p:nvSpPr>
          <p:cNvPr id="21" name="bk object 21"/>
          <p:cNvSpPr/>
          <p:nvPr/>
        </p:nvSpPr>
        <p:spPr>
          <a:xfrm>
            <a:off x="705103" y="6301236"/>
            <a:ext cx="1517904" cy="556763"/>
          </a:xfrm>
          <a:prstGeom prst="rect">
            <a:avLst/>
          </a:prstGeom>
          <a:blipFill>
            <a:blip r:embed="rId7" cstate="print"/>
            <a:stretch>
              <a:fillRect/>
            </a:stretch>
          </a:blipFill>
        </p:spPr>
        <p:txBody>
          <a:bodyPr wrap="square" lIns="0" tIns="0" rIns="0" bIns="0" rtlCol="0"/>
          <a:lstStyle/>
          <a:p>
            <a:endParaRPr sz="2400">
              <a:solidFill>
                <a:prstClr val="black"/>
              </a:solidFill>
            </a:endParaRPr>
          </a:p>
        </p:txBody>
      </p:sp>
      <p:sp>
        <p:nvSpPr>
          <p:cNvPr id="2" name="Holder 2"/>
          <p:cNvSpPr>
            <a:spLocks noGrp="1"/>
          </p:cNvSpPr>
          <p:nvPr>
            <p:ph type="title"/>
          </p:nvPr>
        </p:nvSpPr>
        <p:spPr>
          <a:xfrm>
            <a:off x="3574797" y="2981893"/>
            <a:ext cx="5042407" cy="553998"/>
          </a:xfrm>
          <a:prstGeom prst="rect">
            <a:avLst/>
          </a:prstGeom>
        </p:spPr>
        <p:txBody>
          <a:bodyPr wrap="square" lIns="0" tIns="0" rIns="0" bIns="0">
            <a:spAutoFit/>
          </a:bodyPr>
          <a:lstStyle>
            <a:lvl1pPr>
              <a:defRPr sz="3600" b="1" i="0">
                <a:solidFill>
                  <a:srgbClr val="5F5F5F"/>
                </a:solidFill>
                <a:latin typeface="Calibri"/>
                <a:cs typeface="Calibri"/>
              </a:defRPr>
            </a:lvl1pPr>
          </a:lstStyle>
          <a:p>
            <a:endParaRPr/>
          </a:p>
        </p:txBody>
      </p:sp>
      <p:sp>
        <p:nvSpPr>
          <p:cNvPr id="3" name="Holder 3"/>
          <p:cNvSpPr>
            <a:spLocks noGrp="1"/>
          </p:cNvSpPr>
          <p:nvPr>
            <p:ph type="body" idx="1"/>
          </p:nvPr>
        </p:nvSpPr>
        <p:spPr>
          <a:xfrm>
            <a:off x="1792733" y="1355513"/>
            <a:ext cx="8606535"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8175752" y="6529053"/>
            <a:ext cx="3813387" cy="153888"/>
          </a:xfrm>
          <a:prstGeom prst="rect">
            <a:avLst/>
          </a:prstGeom>
        </p:spPr>
        <p:txBody>
          <a:bodyPr wrap="square" lIns="0" tIns="0" rIns="0" bIns="0">
            <a:spAutoFit/>
          </a:bodyPr>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11/21/2020</a:t>
            </a:fld>
            <a:endParaRPr lang="en-US">
              <a:solidFill>
                <a:prstClr val="black">
                  <a:tint val="75000"/>
                </a:prstClr>
              </a:solidFill>
            </a:endParaRPr>
          </a:p>
        </p:txBody>
      </p:sp>
      <p:sp>
        <p:nvSpPr>
          <p:cNvPr id="6" name="Holder 6"/>
          <p:cNvSpPr>
            <a:spLocks noGrp="1"/>
          </p:cNvSpPr>
          <p:nvPr>
            <p:ph type="sldNum" sz="quarter" idx="7"/>
          </p:nvPr>
        </p:nvSpPr>
        <p:spPr>
          <a:xfrm>
            <a:off x="8778240"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12536645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Lst>
  <p:txStyles>
    <p:titleStyle>
      <a:lvl1pPr>
        <a:defRPr>
          <a:latin typeface="+mj-lt"/>
          <a:ea typeface="+mj-ea"/>
          <a:cs typeface="+mj-cs"/>
        </a:defRPr>
      </a:lvl1pPr>
    </p:titleStyle>
    <p:bodyStyle>
      <a:lvl1pPr marL="0">
        <a:defRPr>
          <a:latin typeface="+mn-lt"/>
          <a:ea typeface="+mn-ea"/>
          <a:cs typeface="+mn-cs"/>
        </a:defRPr>
      </a:lvl1pPr>
      <a:lvl2pPr marL="609630">
        <a:defRPr>
          <a:latin typeface="+mn-lt"/>
          <a:ea typeface="+mn-ea"/>
          <a:cs typeface="+mn-cs"/>
        </a:defRPr>
      </a:lvl2pPr>
      <a:lvl3pPr marL="1219261">
        <a:defRPr>
          <a:latin typeface="+mn-lt"/>
          <a:ea typeface="+mn-ea"/>
          <a:cs typeface="+mn-cs"/>
        </a:defRPr>
      </a:lvl3pPr>
      <a:lvl4pPr marL="1828891">
        <a:defRPr>
          <a:latin typeface="+mn-lt"/>
          <a:ea typeface="+mn-ea"/>
          <a:cs typeface="+mn-cs"/>
        </a:defRPr>
      </a:lvl4pPr>
      <a:lvl5pPr marL="2438522">
        <a:defRPr>
          <a:latin typeface="+mn-lt"/>
          <a:ea typeface="+mn-ea"/>
          <a:cs typeface="+mn-cs"/>
        </a:defRPr>
      </a:lvl5pPr>
      <a:lvl6pPr marL="3048152">
        <a:defRPr>
          <a:latin typeface="+mn-lt"/>
          <a:ea typeface="+mn-ea"/>
          <a:cs typeface="+mn-cs"/>
        </a:defRPr>
      </a:lvl6pPr>
      <a:lvl7pPr marL="3657783">
        <a:defRPr>
          <a:latin typeface="+mn-lt"/>
          <a:ea typeface="+mn-ea"/>
          <a:cs typeface="+mn-cs"/>
        </a:defRPr>
      </a:lvl7pPr>
      <a:lvl8pPr marL="4267413">
        <a:defRPr>
          <a:latin typeface="+mn-lt"/>
          <a:ea typeface="+mn-ea"/>
          <a:cs typeface="+mn-cs"/>
        </a:defRPr>
      </a:lvl8pPr>
      <a:lvl9pPr marL="4877044">
        <a:defRPr>
          <a:latin typeface="+mn-lt"/>
          <a:ea typeface="+mn-ea"/>
          <a:cs typeface="+mn-cs"/>
        </a:defRPr>
      </a:lvl9pPr>
    </p:bodyStyle>
    <p:otherStyle>
      <a:lvl1pPr marL="0">
        <a:defRPr>
          <a:latin typeface="+mn-lt"/>
          <a:ea typeface="+mn-ea"/>
          <a:cs typeface="+mn-cs"/>
        </a:defRPr>
      </a:lvl1pPr>
      <a:lvl2pPr marL="609630">
        <a:defRPr>
          <a:latin typeface="+mn-lt"/>
          <a:ea typeface="+mn-ea"/>
          <a:cs typeface="+mn-cs"/>
        </a:defRPr>
      </a:lvl2pPr>
      <a:lvl3pPr marL="1219261">
        <a:defRPr>
          <a:latin typeface="+mn-lt"/>
          <a:ea typeface="+mn-ea"/>
          <a:cs typeface="+mn-cs"/>
        </a:defRPr>
      </a:lvl3pPr>
      <a:lvl4pPr marL="1828891">
        <a:defRPr>
          <a:latin typeface="+mn-lt"/>
          <a:ea typeface="+mn-ea"/>
          <a:cs typeface="+mn-cs"/>
        </a:defRPr>
      </a:lvl4pPr>
      <a:lvl5pPr marL="2438522">
        <a:defRPr>
          <a:latin typeface="+mn-lt"/>
          <a:ea typeface="+mn-ea"/>
          <a:cs typeface="+mn-cs"/>
        </a:defRPr>
      </a:lvl5pPr>
      <a:lvl6pPr marL="3048152">
        <a:defRPr>
          <a:latin typeface="+mn-lt"/>
          <a:ea typeface="+mn-ea"/>
          <a:cs typeface="+mn-cs"/>
        </a:defRPr>
      </a:lvl6pPr>
      <a:lvl7pPr marL="3657783">
        <a:defRPr>
          <a:latin typeface="+mn-lt"/>
          <a:ea typeface="+mn-ea"/>
          <a:cs typeface="+mn-cs"/>
        </a:defRPr>
      </a:lvl7pPr>
      <a:lvl8pPr marL="4267413">
        <a:defRPr>
          <a:latin typeface="+mn-lt"/>
          <a:ea typeface="+mn-ea"/>
          <a:cs typeface="+mn-cs"/>
        </a:defRPr>
      </a:lvl8pPr>
      <a:lvl9pPr marL="4877044">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2.png"/><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 Id="rId5" Type="http://schemas.openxmlformats.org/officeDocument/2006/relationships/hyperlink" Target="https://github.com/intellectsriram" TargetMode="External"/><Relationship Id="rId4" Type="http://schemas.openxmlformats.org/officeDocument/2006/relationships/hyperlink" Target="https://www.linkedin.com/in/sriram-balasubramanian-374566166/"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6256000" h="9144000">
                <a:moveTo>
                  <a:pt x="0" y="0"/>
                </a:moveTo>
                <a:lnTo>
                  <a:pt x="16256000" y="0"/>
                </a:lnTo>
                <a:lnTo>
                  <a:pt x="16256000" y="9144000"/>
                </a:lnTo>
                <a:lnTo>
                  <a:pt x="0" y="9144000"/>
                </a:lnTo>
                <a:lnTo>
                  <a:pt x="0" y="0"/>
                </a:lnTo>
                <a:close/>
              </a:path>
            </a:pathLst>
          </a:custGeom>
          <a:solidFill>
            <a:srgbClr val="002060"/>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s</a:t>
            </a:r>
          </a:p>
        </p:txBody>
      </p:sp>
      <p:sp>
        <p:nvSpPr>
          <p:cNvPr id="3" name="object 3"/>
          <p:cNvSpPr txBox="1">
            <a:spLocks noGrp="1"/>
          </p:cNvSpPr>
          <p:nvPr>
            <p:ph type="title"/>
          </p:nvPr>
        </p:nvSpPr>
        <p:spPr>
          <a:xfrm>
            <a:off x="706120" y="3162030"/>
            <a:ext cx="10779763" cy="1343316"/>
          </a:xfrm>
          <a:prstGeom prst="rect">
            <a:avLst/>
          </a:prstGeom>
        </p:spPr>
        <p:txBody>
          <a:bodyPr vert="horz" wrap="square" lIns="0" tIns="85725" rIns="0" bIns="0" rtlCol="0">
            <a:spAutoFit/>
          </a:bodyPr>
          <a:lstStyle/>
          <a:p>
            <a:pPr marL="1952625" marR="3810" indent="-1943100" algn="r">
              <a:lnSpc>
                <a:spcPts val="4875"/>
              </a:lnSpc>
              <a:spcBef>
                <a:spcPts val="675"/>
              </a:spcBef>
            </a:pPr>
            <a:r>
              <a:rPr lang="en-US" sz="4500" spc="-614" dirty="0">
                <a:solidFill>
                  <a:srgbClr val="FFFFFF"/>
                </a:solidFill>
              </a:rPr>
              <a:t>1. 4   W E L C O M E   T O   </a:t>
            </a:r>
            <a:br>
              <a:rPr lang="en-US" sz="4500" spc="-614" dirty="0">
                <a:solidFill>
                  <a:srgbClr val="FFFFFF"/>
                </a:solidFill>
              </a:rPr>
            </a:br>
            <a:r>
              <a:rPr lang="en-US" sz="4500" spc="-614" dirty="0">
                <a:solidFill>
                  <a:srgbClr val="FFFFFF"/>
                </a:solidFill>
              </a:rPr>
              <a:t>D A T A   S C I  E N C E   W O R L D</a:t>
            </a:r>
            <a:endParaRPr sz="4500" dirty="0"/>
          </a:p>
        </p:txBody>
      </p:sp>
      <p:sp>
        <p:nvSpPr>
          <p:cNvPr id="8" name="object 2">
            <a:extLst>
              <a:ext uri="{FF2B5EF4-FFF2-40B4-BE49-F238E27FC236}">
                <a16:creationId xmlns:a16="http://schemas.microsoft.com/office/drawing/2014/main" id="{89759FDD-2438-403F-AD85-7F0EE57353C3}"/>
              </a:ext>
            </a:extLst>
          </p:cNvPr>
          <p:cNvSpPr/>
          <p:nvPr/>
        </p:nvSpPr>
        <p:spPr>
          <a:xfrm>
            <a:off x="706120" y="4585631"/>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11" name="object 3">
            <a:extLst>
              <a:ext uri="{FF2B5EF4-FFF2-40B4-BE49-F238E27FC236}">
                <a16:creationId xmlns:a16="http://schemas.microsoft.com/office/drawing/2014/main" id="{6BD8AC66-7433-41D3-A650-BD7FA63CF88C}"/>
              </a:ext>
            </a:extLst>
          </p:cNvPr>
          <p:cNvSpPr txBox="1">
            <a:spLocks/>
          </p:cNvSpPr>
          <p:nvPr/>
        </p:nvSpPr>
        <p:spPr>
          <a:xfrm>
            <a:off x="706120" y="4784301"/>
            <a:ext cx="10594811" cy="1359924"/>
          </a:xfrm>
          <a:prstGeom prst="rect">
            <a:avLst/>
          </a:prstGeom>
        </p:spPr>
        <p:txBody>
          <a:bodyPr vert="horz" wrap="square" lIns="0" tIns="85725" rIns="0" bIns="0" rtlCol="0">
            <a:spAutoFit/>
          </a:bodyPr>
          <a:lstStyle>
            <a:lvl1pPr>
              <a:defRPr sz="4650" b="0" i="0">
                <a:solidFill>
                  <a:schemeClr val="tx1"/>
                </a:solidFill>
                <a:latin typeface="Arial"/>
                <a:ea typeface="+mj-ea"/>
                <a:cs typeface="Arial"/>
              </a:defRPr>
            </a:lvl1pPr>
          </a:lstStyle>
          <a:p>
            <a:pPr marL="1952625" marR="3810" indent="-1943100" algn="r">
              <a:lnSpc>
                <a:spcPts val="4875"/>
              </a:lnSpc>
              <a:spcBef>
                <a:spcPts val="675"/>
              </a:spcBef>
            </a:pPr>
            <a:r>
              <a:rPr lang="pt-BR" sz="4500" kern="0" spc="-614" dirty="0">
                <a:solidFill>
                  <a:srgbClr val="FFFFFF"/>
                </a:solidFill>
              </a:rPr>
              <a:t> </a:t>
            </a:r>
            <a:r>
              <a:rPr lang="pt-BR" sz="2800" kern="0" spc="-614" dirty="0">
                <a:solidFill>
                  <a:srgbClr val="FFFFFF"/>
                </a:solidFill>
                <a:latin typeface="Harrington" panose="04040505050A02020702" pitchFamily="82" charset="0"/>
              </a:rPr>
              <a:t>    </a:t>
            </a:r>
            <a:r>
              <a:rPr lang="en-US" sz="2800" kern="0" spc="-614" dirty="0">
                <a:solidFill>
                  <a:srgbClr val="FFFFFF"/>
                </a:solidFill>
                <a:latin typeface="Harrington" panose="04040505050A02020702" pitchFamily="82" charset="0"/>
              </a:rPr>
              <a:t>S          </a:t>
            </a:r>
            <a:r>
              <a:rPr lang="en-US" sz="2800" spc="-614" dirty="0">
                <a:solidFill>
                  <a:srgbClr val="FFFFFF"/>
                </a:solidFill>
                <a:latin typeface="Harrington" panose="04040505050A02020702" pitchFamily="82" charset="0"/>
              </a:rPr>
              <a:t>r    </a:t>
            </a:r>
            <a:r>
              <a:rPr lang="en-US" sz="3200" spc="-614" dirty="0">
                <a:solidFill>
                  <a:srgbClr val="FFFFFF"/>
                </a:solidFill>
                <a:latin typeface="Harrington" panose="04040505050A02020702" pitchFamily="82" charset="0"/>
              </a:rPr>
              <a:t>    </a:t>
            </a:r>
            <a:r>
              <a:rPr lang="en-US" sz="2800" spc="-614" dirty="0">
                <a:solidFill>
                  <a:srgbClr val="FFFFFF"/>
                </a:solidFill>
                <a:latin typeface="Harrington" panose="04040505050A02020702" pitchFamily="82" charset="0"/>
              </a:rPr>
              <a:t>i   </a:t>
            </a:r>
            <a:r>
              <a:rPr lang="en-US" sz="3200" spc="-614" dirty="0">
                <a:solidFill>
                  <a:srgbClr val="FFFFFF"/>
                </a:solidFill>
                <a:latin typeface="Harrington" panose="04040505050A02020702" pitchFamily="82" charset="0"/>
              </a:rPr>
              <a:t>   r    </a:t>
            </a:r>
            <a:r>
              <a:rPr lang="en-US" sz="2800" spc="-614" dirty="0">
                <a:solidFill>
                  <a:srgbClr val="FFFFFF"/>
                </a:solidFill>
                <a:latin typeface="Harrington" panose="04040505050A02020702" pitchFamily="82" charset="0"/>
              </a:rPr>
              <a:t>a </a:t>
            </a:r>
            <a:r>
              <a:rPr lang="en-US" sz="3200" spc="-614" dirty="0">
                <a:solidFill>
                  <a:srgbClr val="FFFFFF"/>
                </a:solidFill>
                <a:latin typeface="Harrington" panose="04040505050A02020702" pitchFamily="82" charset="0"/>
              </a:rPr>
              <a:t>    </a:t>
            </a:r>
            <a:r>
              <a:rPr lang="en-US" sz="2800" spc="-614" dirty="0">
                <a:solidFill>
                  <a:srgbClr val="FFFFFF"/>
                </a:solidFill>
                <a:latin typeface="Harrington" panose="04040505050A02020702" pitchFamily="82" charset="0"/>
              </a:rPr>
              <a:t>m</a:t>
            </a:r>
            <a:r>
              <a:rPr lang="en-US" sz="2800" kern="0" spc="-614" dirty="0">
                <a:solidFill>
                  <a:srgbClr val="FFFFFF"/>
                </a:solidFill>
                <a:latin typeface="Harrington" panose="04040505050A02020702" pitchFamily="82" charset="0"/>
              </a:rPr>
              <a:t>  </a:t>
            </a:r>
            <a:r>
              <a:rPr lang="en-US" sz="3200" kern="0" spc="-614" dirty="0">
                <a:solidFill>
                  <a:srgbClr val="FFFFFF"/>
                </a:solidFill>
                <a:latin typeface="Harrington" panose="04040505050A02020702" pitchFamily="82" charset="0"/>
              </a:rPr>
              <a:t>   -    </a:t>
            </a:r>
            <a:r>
              <a:rPr lang="en-US" sz="2800" kern="0" spc="-614" dirty="0">
                <a:solidFill>
                  <a:srgbClr val="FFFFFF"/>
                </a:solidFill>
                <a:latin typeface="Harrington" panose="04040505050A02020702" pitchFamily="82" charset="0"/>
              </a:rPr>
              <a:t>  I       T             E        x        p       e        r       t </a:t>
            </a:r>
          </a:p>
          <a:p>
            <a:pPr marL="1952625" marR="3810" lvl="0" indent="-1943100" algn="l" defTabSz="914400" rtl="0" eaLnBrk="1" fontAlgn="auto" latinLnBrk="0" hangingPunct="1">
              <a:lnSpc>
                <a:spcPts val="4875"/>
              </a:lnSpc>
              <a:spcBef>
                <a:spcPts val="675"/>
              </a:spcBef>
              <a:spcAft>
                <a:spcPts val="0"/>
              </a:spcAft>
              <a:buClrTx/>
              <a:buSzTx/>
              <a:buFontTx/>
              <a:buNone/>
              <a:tabLst/>
              <a:defRPr/>
            </a:pPr>
            <a:r>
              <a:rPr kumimoji="0" lang="en-US" sz="2800" b="0" i="0" u="none" strike="noStrike" kern="0" cap="none" spc="-614"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Y  o   u    t     u    b    e       C    h     a     n    n     e    l    :      I    n     t     e     l      l     e     c     t         S    r     i     r     a      m</a:t>
            </a:r>
            <a:endParaRPr lang="pt-BR" sz="2800" kern="0" dirty="0">
              <a:latin typeface="Harrington" panose="04040505050A02020702" pitchFamily="82" charset="0"/>
            </a:endParaRPr>
          </a:p>
        </p:txBody>
      </p:sp>
      <p:pic>
        <p:nvPicPr>
          <p:cNvPr id="4" name="Picture 3">
            <a:extLst>
              <a:ext uri="{FF2B5EF4-FFF2-40B4-BE49-F238E27FC236}">
                <a16:creationId xmlns:a16="http://schemas.microsoft.com/office/drawing/2014/main" id="{30084A49-6E22-4EA2-AD6D-D3E4A41B83CB}"/>
              </a:ext>
            </a:extLst>
          </p:cNvPr>
          <p:cNvPicPr>
            <a:picLocks noChangeAspect="1"/>
          </p:cNvPicPr>
          <p:nvPr/>
        </p:nvPicPr>
        <p:blipFill>
          <a:blip r:embed="rId2"/>
          <a:stretch>
            <a:fillRect/>
          </a:stretch>
        </p:blipFill>
        <p:spPr>
          <a:xfrm>
            <a:off x="7652551" y="4827194"/>
            <a:ext cx="765727" cy="638967"/>
          </a:xfrm>
          <a:prstGeom prst="rect">
            <a:avLst/>
          </a:prstGeom>
        </p:spPr>
      </p:pic>
    </p:spTree>
    <p:extLst>
      <p:ext uri="{BB962C8B-B14F-4D97-AF65-F5344CB8AC3E}">
        <p14:creationId xmlns:p14="http://schemas.microsoft.com/office/powerpoint/2010/main" val="3275017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a:spLocks noGrp="1"/>
          </p:cNvSpPr>
          <p:nvPr>
            <p:ph type="title"/>
          </p:nvPr>
        </p:nvSpPr>
        <p:spPr>
          <a:xfrm>
            <a:off x="1332024" y="3167455"/>
            <a:ext cx="10084813" cy="755762"/>
          </a:xfrm>
          <a:prstGeom prst="rect">
            <a:avLst/>
          </a:prstGeom>
        </p:spPr>
        <p:txBody>
          <a:bodyPr vert="horz" wrap="square" lIns="0" tIns="16933" rIns="0" bIns="0" rtlCol="0">
            <a:spAutoFit/>
          </a:bodyPr>
          <a:lstStyle/>
          <a:p>
            <a:pPr marL="8467" marR="6774" indent="5080" algn="ctr">
              <a:spcBef>
                <a:spcPts val="67"/>
              </a:spcBef>
            </a:pPr>
            <a:r>
              <a:rPr lang="en-IN" spc="-3" dirty="0">
                <a:solidFill>
                  <a:srgbClr val="002060"/>
                </a:solidFill>
              </a:rPr>
              <a:t>Types of Analytics</a:t>
            </a:r>
          </a:p>
        </p:txBody>
      </p:sp>
    </p:spTree>
    <p:extLst>
      <p:ext uri="{BB962C8B-B14F-4D97-AF65-F5344CB8AC3E}">
        <p14:creationId xmlns:p14="http://schemas.microsoft.com/office/powerpoint/2010/main" val="2749883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Types of Analytics</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pic>
        <p:nvPicPr>
          <p:cNvPr id="27" name="Picture 26">
            <a:extLst>
              <a:ext uri="{FF2B5EF4-FFF2-40B4-BE49-F238E27FC236}">
                <a16:creationId xmlns:a16="http://schemas.microsoft.com/office/drawing/2014/main" id="{209FB4D5-7E20-4387-BE15-84770835C52E}"/>
              </a:ext>
            </a:extLst>
          </p:cNvPr>
          <p:cNvPicPr>
            <a:picLocks noChangeAspect="1"/>
          </p:cNvPicPr>
          <p:nvPr/>
        </p:nvPicPr>
        <p:blipFill>
          <a:blip r:embed="rId2"/>
          <a:stretch>
            <a:fillRect/>
          </a:stretch>
        </p:blipFill>
        <p:spPr>
          <a:xfrm>
            <a:off x="11381172" y="0"/>
            <a:ext cx="810827" cy="952722"/>
          </a:xfrm>
          <a:prstGeom prst="rect">
            <a:avLst/>
          </a:prstGeom>
        </p:spPr>
      </p:pic>
      <p:pic>
        <p:nvPicPr>
          <p:cNvPr id="8" name="Picture 7">
            <a:extLst>
              <a:ext uri="{FF2B5EF4-FFF2-40B4-BE49-F238E27FC236}">
                <a16:creationId xmlns:a16="http://schemas.microsoft.com/office/drawing/2014/main" id="{BDCC63DB-10D3-4437-9BB8-6275F75F8013}"/>
              </a:ext>
            </a:extLst>
          </p:cNvPr>
          <p:cNvPicPr>
            <a:picLocks noChangeAspect="1"/>
          </p:cNvPicPr>
          <p:nvPr/>
        </p:nvPicPr>
        <p:blipFill>
          <a:blip r:embed="rId3"/>
          <a:stretch>
            <a:fillRect/>
          </a:stretch>
        </p:blipFill>
        <p:spPr>
          <a:xfrm>
            <a:off x="706120" y="1476982"/>
            <a:ext cx="10779763" cy="4829744"/>
          </a:xfrm>
          <a:prstGeom prst="rect">
            <a:avLst/>
          </a:prstGeom>
        </p:spPr>
      </p:pic>
    </p:spTree>
    <p:extLst>
      <p:ext uri="{BB962C8B-B14F-4D97-AF65-F5344CB8AC3E}">
        <p14:creationId xmlns:p14="http://schemas.microsoft.com/office/powerpoint/2010/main" val="3759769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Descriptive Analytics</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5553A32A-E56E-47ED-8FCB-024335DB7AFD}"/>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pic>
        <p:nvPicPr>
          <p:cNvPr id="10" name="Picture 9">
            <a:extLst>
              <a:ext uri="{FF2B5EF4-FFF2-40B4-BE49-F238E27FC236}">
                <a16:creationId xmlns:a16="http://schemas.microsoft.com/office/drawing/2014/main" id="{D7D1A456-9A5E-444A-BC3C-92054D9C18E2}"/>
              </a:ext>
            </a:extLst>
          </p:cNvPr>
          <p:cNvPicPr>
            <a:picLocks noChangeAspect="1"/>
          </p:cNvPicPr>
          <p:nvPr/>
        </p:nvPicPr>
        <p:blipFill>
          <a:blip r:embed="rId3"/>
          <a:stretch>
            <a:fillRect/>
          </a:stretch>
        </p:blipFill>
        <p:spPr>
          <a:xfrm>
            <a:off x="2416793" y="1256442"/>
            <a:ext cx="6895883" cy="3884914"/>
          </a:xfrm>
          <a:prstGeom prst="rect">
            <a:avLst/>
          </a:prstGeom>
        </p:spPr>
      </p:pic>
      <p:pic>
        <p:nvPicPr>
          <p:cNvPr id="14" name="Picture 13">
            <a:extLst>
              <a:ext uri="{FF2B5EF4-FFF2-40B4-BE49-F238E27FC236}">
                <a16:creationId xmlns:a16="http://schemas.microsoft.com/office/drawing/2014/main" id="{E00C2BE6-4018-444C-9E45-F428A21E6033}"/>
              </a:ext>
            </a:extLst>
          </p:cNvPr>
          <p:cNvPicPr>
            <a:picLocks noChangeAspect="1"/>
          </p:cNvPicPr>
          <p:nvPr/>
        </p:nvPicPr>
        <p:blipFill>
          <a:blip r:embed="rId4"/>
          <a:stretch>
            <a:fillRect/>
          </a:stretch>
        </p:blipFill>
        <p:spPr>
          <a:xfrm>
            <a:off x="2416793" y="5351783"/>
            <a:ext cx="6895883" cy="1169809"/>
          </a:xfrm>
          <a:prstGeom prst="rect">
            <a:avLst/>
          </a:prstGeom>
        </p:spPr>
      </p:pic>
    </p:spTree>
    <p:extLst>
      <p:ext uri="{BB962C8B-B14F-4D97-AF65-F5344CB8AC3E}">
        <p14:creationId xmlns:p14="http://schemas.microsoft.com/office/powerpoint/2010/main" val="2136575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Predictive Analytics</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pic>
        <p:nvPicPr>
          <p:cNvPr id="10" name="Picture 9">
            <a:extLst>
              <a:ext uri="{FF2B5EF4-FFF2-40B4-BE49-F238E27FC236}">
                <a16:creationId xmlns:a16="http://schemas.microsoft.com/office/drawing/2014/main" id="{4419BE41-8D01-4862-A40D-B4529165EDC7}"/>
              </a:ext>
            </a:extLst>
          </p:cNvPr>
          <p:cNvPicPr>
            <a:picLocks noChangeAspect="1"/>
          </p:cNvPicPr>
          <p:nvPr/>
        </p:nvPicPr>
        <p:blipFill>
          <a:blip r:embed="rId3"/>
          <a:stretch>
            <a:fillRect/>
          </a:stretch>
        </p:blipFill>
        <p:spPr>
          <a:xfrm>
            <a:off x="2156580" y="1184274"/>
            <a:ext cx="7218240" cy="4048929"/>
          </a:xfrm>
          <a:prstGeom prst="rect">
            <a:avLst/>
          </a:prstGeom>
        </p:spPr>
      </p:pic>
      <p:pic>
        <p:nvPicPr>
          <p:cNvPr id="14" name="Picture 13">
            <a:extLst>
              <a:ext uri="{FF2B5EF4-FFF2-40B4-BE49-F238E27FC236}">
                <a16:creationId xmlns:a16="http://schemas.microsoft.com/office/drawing/2014/main" id="{7ADA599A-86F0-43A1-B24C-438D96AB5EEE}"/>
              </a:ext>
            </a:extLst>
          </p:cNvPr>
          <p:cNvPicPr>
            <a:picLocks noChangeAspect="1"/>
          </p:cNvPicPr>
          <p:nvPr/>
        </p:nvPicPr>
        <p:blipFill>
          <a:blip r:embed="rId4"/>
          <a:stretch>
            <a:fillRect/>
          </a:stretch>
        </p:blipFill>
        <p:spPr>
          <a:xfrm>
            <a:off x="2156580" y="5477993"/>
            <a:ext cx="7218240" cy="1059245"/>
          </a:xfrm>
          <a:prstGeom prst="rect">
            <a:avLst/>
          </a:prstGeom>
        </p:spPr>
      </p:pic>
    </p:spTree>
    <p:extLst>
      <p:ext uri="{BB962C8B-B14F-4D97-AF65-F5344CB8AC3E}">
        <p14:creationId xmlns:p14="http://schemas.microsoft.com/office/powerpoint/2010/main" val="1885931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Prescriptive Analytics</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pic>
        <p:nvPicPr>
          <p:cNvPr id="2" name="Picture 1">
            <a:extLst>
              <a:ext uri="{FF2B5EF4-FFF2-40B4-BE49-F238E27FC236}">
                <a16:creationId xmlns:a16="http://schemas.microsoft.com/office/drawing/2014/main" id="{B73AB465-1710-49FC-B9B2-D21CC09EF337}"/>
              </a:ext>
            </a:extLst>
          </p:cNvPr>
          <p:cNvPicPr>
            <a:picLocks noChangeAspect="1"/>
          </p:cNvPicPr>
          <p:nvPr/>
        </p:nvPicPr>
        <p:blipFill>
          <a:blip r:embed="rId3"/>
          <a:stretch>
            <a:fillRect/>
          </a:stretch>
        </p:blipFill>
        <p:spPr>
          <a:xfrm>
            <a:off x="2221726" y="1267331"/>
            <a:ext cx="7382256" cy="4093609"/>
          </a:xfrm>
          <a:prstGeom prst="rect">
            <a:avLst/>
          </a:prstGeom>
        </p:spPr>
      </p:pic>
      <p:pic>
        <p:nvPicPr>
          <p:cNvPr id="5" name="Picture 4">
            <a:extLst>
              <a:ext uri="{FF2B5EF4-FFF2-40B4-BE49-F238E27FC236}">
                <a16:creationId xmlns:a16="http://schemas.microsoft.com/office/drawing/2014/main" id="{ADD8E92E-976A-4D3F-9580-EB619A457584}"/>
              </a:ext>
            </a:extLst>
          </p:cNvPr>
          <p:cNvPicPr>
            <a:picLocks noChangeAspect="1"/>
          </p:cNvPicPr>
          <p:nvPr/>
        </p:nvPicPr>
        <p:blipFill>
          <a:blip r:embed="rId4"/>
          <a:stretch>
            <a:fillRect/>
          </a:stretch>
        </p:blipFill>
        <p:spPr>
          <a:xfrm>
            <a:off x="4296278" y="5601141"/>
            <a:ext cx="3233152" cy="1044134"/>
          </a:xfrm>
          <a:prstGeom prst="rect">
            <a:avLst/>
          </a:prstGeom>
        </p:spPr>
      </p:pic>
    </p:spTree>
    <p:extLst>
      <p:ext uri="{BB962C8B-B14F-4D97-AF65-F5344CB8AC3E}">
        <p14:creationId xmlns:p14="http://schemas.microsoft.com/office/powerpoint/2010/main" val="18576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Analytics Fact</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pic>
        <p:nvPicPr>
          <p:cNvPr id="2" name="Picture 1">
            <a:extLst>
              <a:ext uri="{FF2B5EF4-FFF2-40B4-BE49-F238E27FC236}">
                <a16:creationId xmlns:a16="http://schemas.microsoft.com/office/drawing/2014/main" id="{F536EC2A-0166-486E-A89F-1C32D239FF68}"/>
              </a:ext>
            </a:extLst>
          </p:cNvPr>
          <p:cNvPicPr>
            <a:picLocks noChangeAspect="1"/>
          </p:cNvPicPr>
          <p:nvPr/>
        </p:nvPicPr>
        <p:blipFill>
          <a:blip r:embed="rId3"/>
          <a:stretch>
            <a:fillRect/>
          </a:stretch>
        </p:blipFill>
        <p:spPr>
          <a:xfrm>
            <a:off x="1449649" y="1374490"/>
            <a:ext cx="8804060" cy="5021327"/>
          </a:xfrm>
          <a:prstGeom prst="rect">
            <a:avLst/>
          </a:prstGeom>
        </p:spPr>
      </p:pic>
    </p:spTree>
    <p:extLst>
      <p:ext uri="{BB962C8B-B14F-4D97-AF65-F5344CB8AC3E}">
        <p14:creationId xmlns:p14="http://schemas.microsoft.com/office/powerpoint/2010/main" val="1356044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Analytics Fact</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pic>
        <p:nvPicPr>
          <p:cNvPr id="2" name="Picture 1">
            <a:extLst>
              <a:ext uri="{FF2B5EF4-FFF2-40B4-BE49-F238E27FC236}">
                <a16:creationId xmlns:a16="http://schemas.microsoft.com/office/drawing/2014/main" id="{B161EFF3-BAD1-40BF-BFE1-F0AB10666827}"/>
              </a:ext>
            </a:extLst>
          </p:cNvPr>
          <p:cNvPicPr>
            <a:picLocks noChangeAspect="1"/>
          </p:cNvPicPr>
          <p:nvPr/>
        </p:nvPicPr>
        <p:blipFill>
          <a:blip r:embed="rId3"/>
          <a:stretch>
            <a:fillRect/>
          </a:stretch>
        </p:blipFill>
        <p:spPr>
          <a:xfrm>
            <a:off x="753238" y="1434193"/>
            <a:ext cx="10732646" cy="4539850"/>
          </a:xfrm>
          <a:prstGeom prst="rect">
            <a:avLst/>
          </a:prstGeom>
        </p:spPr>
      </p:pic>
    </p:spTree>
    <p:extLst>
      <p:ext uri="{BB962C8B-B14F-4D97-AF65-F5344CB8AC3E}">
        <p14:creationId xmlns:p14="http://schemas.microsoft.com/office/powerpoint/2010/main" val="2475966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a:spLocks noGrp="1"/>
          </p:cNvSpPr>
          <p:nvPr>
            <p:ph type="title"/>
          </p:nvPr>
        </p:nvSpPr>
        <p:spPr>
          <a:xfrm>
            <a:off x="1332024" y="3167455"/>
            <a:ext cx="10084813" cy="755762"/>
          </a:xfrm>
          <a:prstGeom prst="rect">
            <a:avLst/>
          </a:prstGeom>
        </p:spPr>
        <p:txBody>
          <a:bodyPr vert="horz" wrap="square" lIns="0" tIns="16933" rIns="0" bIns="0" rtlCol="0">
            <a:spAutoFit/>
          </a:bodyPr>
          <a:lstStyle/>
          <a:p>
            <a:pPr marL="8467" marR="6774" indent="5080" algn="ctr">
              <a:spcBef>
                <a:spcPts val="67"/>
              </a:spcBef>
            </a:pPr>
            <a:r>
              <a:rPr lang="en-IN" spc="-3" dirty="0">
                <a:solidFill>
                  <a:srgbClr val="002060"/>
                </a:solidFill>
              </a:rPr>
              <a:t>Understanding Data Science</a:t>
            </a:r>
          </a:p>
        </p:txBody>
      </p:sp>
    </p:spTree>
    <p:extLst>
      <p:ext uri="{BB962C8B-B14F-4D97-AF65-F5344CB8AC3E}">
        <p14:creationId xmlns:p14="http://schemas.microsoft.com/office/powerpoint/2010/main" val="2631160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What is Data Science?</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pic>
        <p:nvPicPr>
          <p:cNvPr id="2" name="Picture 1">
            <a:extLst>
              <a:ext uri="{FF2B5EF4-FFF2-40B4-BE49-F238E27FC236}">
                <a16:creationId xmlns:a16="http://schemas.microsoft.com/office/drawing/2014/main" id="{FE4BE723-A760-4E08-9F0F-B5A2775EA480}"/>
              </a:ext>
            </a:extLst>
          </p:cNvPr>
          <p:cNvPicPr>
            <a:picLocks noChangeAspect="1"/>
          </p:cNvPicPr>
          <p:nvPr/>
        </p:nvPicPr>
        <p:blipFill>
          <a:blip r:embed="rId3"/>
          <a:stretch>
            <a:fillRect/>
          </a:stretch>
        </p:blipFill>
        <p:spPr>
          <a:xfrm>
            <a:off x="1091843" y="1233995"/>
            <a:ext cx="10074988" cy="5181972"/>
          </a:xfrm>
          <a:prstGeom prst="rect">
            <a:avLst/>
          </a:prstGeom>
        </p:spPr>
      </p:pic>
    </p:spTree>
    <p:extLst>
      <p:ext uri="{BB962C8B-B14F-4D97-AF65-F5344CB8AC3E}">
        <p14:creationId xmlns:p14="http://schemas.microsoft.com/office/powerpoint/2010/main" val="2821631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a:spLocks noGrp="1"/>
          </p:cNvSpPr>
          <p:nvPr>
            <p:ph type="title"/>
          </p:nvPr>
        </p:nvSpPr>
        <p:spPr>
          <a:xfrm>
            <a:off x="1332024" y="3167455"/>
            <a:ext cx="10084813" cy="755762"/>
          </a:xfrm>
          <a:prstGeom prst="rect">
            <a:avLst/>
          </a:prstGeom>
        </p:spPr>
        <p:txBody>
          <a:bodyPr vert="horz" wrap="square" lIns="0" tIns="16933" rIns="0" bIns="0" rtlCol="0">
            <a:spAutoFit/>
          </a:bodyPr>
          <a:lstStyle/>
          <a:p>
            <a:pPr marL="8467" marR="6774" indent="5080" algn="ctr">
              <a:spcBef>
                <a:spcPts val="67"/>
              </a:spcBef>
            </a:pPr>
            <a:r>
              <a:rPr lang="en-IN" spc="-3" dirty="0">
                <a:solidFill>
                  <a:srgbClr val="002060"/>
                </a:solidFill>
              </a:rPr>
              <a:t>Understanding Bigdata</a:t>
            </a:r>
          </a:p>
        </p:txBody>
      </p:sp>
    </p:spTree>
    <p:extLst>
      <p:ext uri="{BB962C8B-B14F-4D97-AF65-F5344CB8AC3E}">
        <p14:creationId xmlns:p14="http://schemas.microsoft.com/office/powerpoint/2010/main" val="2570292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2486F6F4-7574-437B-8050-7C63C4FE13C2}"/>
              </a:ext>
            </a:extLst>
          </p:cNvPr>
          <p:cNvPicPr>
            <a:picLocks noChangeAspect="1"/>
          </p:cNvPicPr>
          <p:nvPr/>
        </p:nvPicPr>
        <p:blipFill>
          <a:blip r:embed="rId2"/>
          <a:stretch>
            <a:fillRect/>
          </a:stretch>
        </p:blipFill>
        <p:spPr>
          <a:xfrm>
            <a:off x="0" y="0"/>
            <a:ext cx="12192000" cy="6871572"/>
          </a:xfrm>
          <a:prstGeom prst="rect">
            <a:avLst/>
          </a:prstGeom>
        </p:spPr>
      </p:pic>
    </p:spTree>
    <p:extLst>
      <p:ext uri="{BB962C8B-B14F-4D97-AF65-F5344CB8AC3E}">
        <p14:creationId xmlns:p14="http://schemas.microsoft.com/office/powerpoint/2010/main" val="514759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What is Big Data?</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sp>
        <p:nvSpPr>
          <p:cNvPr id="8" name="object 6">
            <a:extLst>
              <a:ext uri="{FF2B5EF4-FFF2-40B4-BE49-F238E27FC236}">
                <a16:creationId xmlns:a16="http://schemas.microsoft.com/office/drawing/2014/main" id="{7D6179E7-51C5-4E9E-942B-D85B4642E33E}"/>
              </a:ext>
            </a:extLst>
          </p:cNvPr>
          <p:cNvSpPr txBox="1"/>
          <p:nvPr/>
        </p:nvSpPr>
        <p:spPr>
          <a:xfrm>
            <a:off x="706120" y="1179311"/>
            <a:ext cx="10779762" cy="1042593"/>
          </a:xfrm>
          <a:prstGeom prst="rect">
            <a:avLst/>
          </a:prstGeom>
          <a:solidFill>
            <a:sysClr val="window" lastClr="FFFFFF">
              <a:lumMod val="95000"/>
            </a:sysClr>
          </a:solidFill>
        </p:spPr>
        <p:txBody>
          <a:bodyPr vert="horz" wrap="square" lIns="0" tIns="26670" rIns="0" bIns="0" rtlCol="0">
            <a:spAutoFit/>
          </a:bodyPr>
          <a:lstStyle/>
          <a:p>
            <a:pPr marL="25400" marR="0" lvl="0" indent="0" defTabSz="914400" eaLnBrk="1" fontAlgn="auto" latinLnBrk="0" hangingPunct="1">
              <a:lnSpc>
                <a:spcPct val="100000"/>
              </a:lnSpc>
              <a:spcBef>
                <a:spcPts val="0"/>
              </a:spcBef>
              <a:spcAft>
                <a:spcPts val="0"/>
              </a:spcAft>
              <a:buClrTx/>
              <a:buSzTx/>
              <a:buFontTx/>
              <a:buNone/>
              <a:tabLst/>
              <a:defRPr/>
            </a:pPr>
            <a:r>
              <a:rPr kumimoji="0" lang="en-IN" b="1" i="0" u="none" strike="noStrike" kern="0" cap="none" spc="0" normalizeH="0" baseline="0" noProof="0" dirty="0">
                <a:ln>
                  <a:noFill/>
                </a:ln>
                <a:solidFill>
                  <a:srgbClr val="F79646">
                    <a:lumMod val="75000"/>
                  </a:srgbClr>
                </a:solidFill>
                <a:effectLst/>
                <a:uLnTx/>
                <a:uFillTx/>
                <a:latin typeface="Arial" panose="020B0604020202020204" pitchFamily="34" charset="0"/>
                <a:cs typeface="Arial" panose="020B0604020202020204" pitchFamily="34" charset="0"/>
              </a:rPr>
              <a:t>Big d</a:t>
            </a:r>
            <a:r>
              <a:rPr kumimoji="0" b="1" i="0" u="none" strike="noStrike" kern="0" cap="none" spc="0" normalizeH="0" baseline="0" noProof="0" dirty="0">
                <a:ln>
                  <a:noFill/>
                </a:ln>
                <a:solidFill>
                  <a:srgbClr val="F79646">
                    <a:lumMod val="75000"/>
                  </a:srgbClr>
                </a:solidFill>
                <a:effectLst/>
                <a:uLnTx/>
                <a:uFillTx/>
                <a:latin typeface="Arial" panose="020B0604020202020204" pitchFamily="34" charset="0"/>
                <a:cs typeface="Arial" panose="020B0604020202020204" pitchFamily="34" charset="0"/>
              </a:rPr>
              <a:t>ata</a:t>
            </a:r>
            <a:r>
              <a:rPr kumimoji="0" lang="en-IN" b="1" i="0" u="none" strike="noStrike" kern="0" cap="none" spc="0" normalizeH="0" baseline="0" noProof="0" dirty="0">
                <a:ln>
                  <a:noFill/>
                </a:ln>
                <a:solidFill>
                  <a:srgbClr val="F79646">
                    <a:lumMod val="75000"/>
                  </a:srgbClr>
                </a:solidFill>
                <a:effectLst/>
                <a:uLnTx/>
                <a:uFillTx/>
                <a:latin typeface="Arial" panose="020B0604020202020204" pitchFamily="34" charset="0"/>
                <a:cs typeface="Arial" panose="020B0604020202020204" pitchFamily="34" charset="0"/>
              </a:rPr>
              <a:t> is a term for data sets that are so large or complex that traditional data processing application software is inadequate to deal with them. </a:t>
            </a:r>
            <a:r>
              <a:rPr kumimoji="0" b="1" i="0" u="none" strike="noStrike" kern="0" cap="none" spc="-90" normalizeH="0" baseline="0" noProof="0" dirty="0">
                <a:ln>
                  <a:noFill/>
                </a:ln>
                <a:solidFill>
                  <a:srgbClr val="F79646">
                    <a:lumMod val="75000"/>
                  </a:srgbClr>
                </a:solidFill>
                <a:effectLst/>
                <a:uLnTx/>
                <a:uFillTx/>
                <a:latin typeface="Arial" panose="020B0604020202020204" pitchFamily="34" charset="0"/>
                <a:cs typeface="Arial" panose="020B0604020202020204" pitchFamily="34" charset="0"/>
              </a:rPr>
              <a:t> </a:t>
            </a:r>
            <a:endParaRPr kumimoji="0" lang="en-IN" b="1" i="0" u="none" strike="noStrike" kern="0" cap="none" spc="-90" normalizeH="0" baseline="0" noProof="0" dirty="0">
              <a:ln>
                <a:noFill/>
              </a:ln>
              <a:solidFill>
                <a:srgbClr val="F79646">
                  <a:lumMod val="75000"/>
                </a:srgbClr>
              </a:solidFill>
              <a:effectLst/>
              <a:uLnTx/>
              <a:uFillTx/>
              <a:latin typeface="Arial" panose="020B0604020202020204" pitchFamily="34" charset="0"/>
              <a:cs typeface="Arial" panose="020B0604020202020204" pitchFamily="34" charset="0"/>
            </a:endParaRPr>
          </a:p>
          <a:p>
            <a:pPr marL="25400" marR="0" lvl="0" indent="0" defTabSz="914400" eaLnBrk="1" fontAlgn="auto" latinLnBrk="0" hangingPunct="1">
              <a:lnSpc>
                <a:spcPct val="100000"/>
              </a:lnSpc>
              <a:spcBef>
                <a:spcPts val="0"/>
              </a:spcBef>
              <a:spcAft>
                <a:spcPts val="0"/>
              </a:spcAft>
              <a:buClrTx/>
              <a:buSzTx/>
              <a:buFontTx/>
              <a:buNone/>
              <a:tabLst/>
              <a:defRPr/>
            </a:pPr>
            <a:endParaRPr kumimoji="0" lang="en-IN" b="1" i="0" u="none" strike="noStrike" kern="0" cap="none" spc="-90" normalizeH="0" baseline="0" noProof="0" dirty="0">
              <a:ln>
                <a:noFill/>
              </a:ln>
              <a:solidFill>
                <a:srgbClr val="F79646">
                  <a:lumMod val="75000"/>
                </a:srgbClr>
              </a:solidFill>
              <a:effectLst/>
              <a:uLnTx/>
              <a:uFillTx/>
              <a:latin typeface="Arial" panose="020B0604020202020204" pitchFamily="34" charset="0"/>
              <a:cs typeface="Arial" panose="020B0604020202020204" pitchFamily="34" charset="0"/>
            </a:endParaRPr>
          </a:p>
          <a:p>
            <a:pPr marL="25400" marR="10160">
              <a:buClr>
                <a:srgbClr val="095A82"/>
              </a:buClr>
              <a:tabLst>
                <a:tab pos="599440" algn="l"/>
              </a:tabLst>
            </a:pPr>
            <a:r>
              <a:rPr kumimoji="0" lang="en-IN" sz="1200" b="1" i="1" u="none" strike="noStrike" kern="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Is it Just the size that defines my data as Big Data? </a:t>
            </a:r>
            <a:r>
              <a:rPr kumimoji="0" lang="en-IN" sz="1200" b="1" i="1" u="none" strike="noStrike" kern="0" cap="none" spc="-10" normalizeH="0" baseline="0" noProof="0" dirty="0">
                <a:ln>
                  <a:noFill/>
                </a:ln>
                <a:solidFill>
                  <a:srgbClr val="F79646">
                    <a:lumMod val="75000"/>
                  </a:srgbClr>
                </a:solidFill>
                <a:effectLst/>
                <a:uLnTx/>
                <a:uFillTx/>
                <a:latin typeface="Arial" panose="020B0604020202020204" pitchFamily="34" charset="0"/>
                <a:cs typeface="Arial" panose="020B0604020202020204" pitchFamily="34" charset="0"/>
              </a:rPr>
              <a:t>No. </a:t>
            </a:r>
            <a:r>
              <a:rPr kumimoji="0" lang="en-IN" sz="1200" b="1" i="1" u="none" strike="noStrike" kern="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Big Data can be described using 10 Vs</a:t>
            </a:r>
            <a:endParaRPr kumimoji="0" lang="en-IN" sz="1200" b="1" i="1" u="none" strike="noStrike" kern="0" cap="none" spc="-10" normalizeH="0" baseline="0" noProof="0" dirty="0">
              <a:ln>
                <a:noFill/>
              </a:ln>
              <a:solidFill>
                <a:srgbClr val="F79646">
                  <a:lumMod val="75000"/>
                </a:srgbClr>
              </a:solidFill>
              <a:effectLst/>
              <a:uLnTx/>
              <a:uFillTx/>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0295880-1BBD-42F4-A7CA-C64DC29EFAC8}"/>
              </a:ext>
            </a:extLst>
          </p:cNvPr>
          <p:cNvPicPr>
            <a:picLocks noChangeAspect="1"/>
          </p:cNvPicPr>
          <p:nvPr/>
        </p:nvPicPr>
        <p:blipFill>
          <a:blip r:embed="rId3"/>
          <a:stretch>
            <a:fillRect/>
          </a:stretch>
        </p:blipFill>
        <p:spPr>
          <a:xfrm>
            <a:off x="1993059" y="2503515"/>
            <a:ext cx="7754445" cy="4021173"/>
          </a:xfrm>
          <a:prstGeom prst="rect">
            <a:avLst/>
          </a:prstGeom>
        </p:spPr>
      </p:pic>
    </p:spTree>
    <p:extLst>
      <p:ext uri="{BB962C8B-B14F-4D97-AF65-F5344CB8AC3E}">
        <p14:creationId xmlns:p14="http://schemas.microsoft.com/office/powerpoint/2010/main" val="3861548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Technology associated with Big Data</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3"/>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graphicFrame>
        <p:nvGraphicFramePr>
          <p:cNvPr id="5" name="Object 4">
            <a:extLst>
              <a:ext uri="{FF2B5EF4-FFF2-40B4-BE49-F238E27FC236}">
                <a16:creationId xmlns:a16="http://schemas.microsoft.com/office/drawing/2014/main" id="{A3AA4998-C9B7-4F3F-8741-B5D4EEE5E3B1}"/>
              </a:ext>
            </a:extLst>
          </p:cNvPr>
          <p:cNvGraphicFramePr>
            <a:graphicFrameLocks noChangeAspect="1"/>
          </p:cNvGraphicFramePr>
          <p:nvPr>
            <p:extLst>
              <p:ext uri="{D42A27DB-BD31-4B8C-83A1-F6EECF244321}">
                <p14:modId xmlns:p14="http://schemas.microsoft.com/office/powerpoint/2010/main" val="2365933378"/>
              </p:ext>
            </p:extLst>
          </p:nvPr>
        </p:nvGraphicFramePr>
        <p:xfrm>
          <a:off x="6096000" y="1395565"/>
          <a:ext cx="5586413" cy="5249710"/>
        </p:xfrm>
        <a:graphic>
          <a:graphicData uri="http://schemas.openxmlformats.org/presentationml/2006/ole">
            <mc:AlternateContent xmlns:mc="http://schemas.openxmlformats.org/markup-compatibility/2006">
              <mc:Choice xmlns:v="urn:schemas-microsoft-com:vml" Requires="v">
                <p:oleObj spid="_x0000_s1308" name="Bitmap Image" r:id="rId4" imgW="14289495" imgH="9678751" progId="Paint.Picture">
                  <p:embed/>
                </p:oleObj>
              </mc:Choice>
              <mc:Fallback>
                <p:oleObj name="Bitmap Image" r:id="rId4" imgW="14289495" imgH="9678751" progId="Paint.Picture">
                  <p:embed/>
                  <p:pic>
                    <p:nvPicPr>
                      <p:cNvPr id="9" name="Object 8">
                        <a:extLst>
                          <a:ext uri="{FF2B5EF4-FFF2-40B4-BE49-F238E27FC236}">
                            <a16:creationId xmlns:a16="http://schemas.microsoft.com/office/drawing/2014/main" id="{2DAB43C1-5758-4A5A-9874-A3BD3039D2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395565"/>
                        <a:ext cx="5586413" cy="5249710"/>
                      </a:xfrm>
                      <a:prstGeom prst="rect">
                        <a:avLst/>
                      </a:prstGeom>
                      <a:noFill/>
                    </p:spPr>
                  </p:pic>
                </p:oleObj>
              </mc:Fallback>
            </mc:AlternateContent>
          </a:graphicData>
        </a:graphic>
      </p:graphicFrame>
      <p:sp>
        <p:nvSpPr>
          <p:cNvPr id="10" name="Content Placeholder 4">
            <a:extLst>
              <a:ext uri="{FF2B5EF4-FFF2-40B4-BE49-F238E27FC236}">
                <a16:creationId xmlns:a16="http://schemas.microsoft.com/office/drawing/2014/main" id="{5012676D-D608-4933-BC9E-4EDACBF0153C}"/>
              </a:ext>
            </a:extLst>
          </p:cNvPr>
          <p:cNvSpPr txBox="1">
            <a:spLocks/>
          </p:cNvSpPr>
          <p:nvPr/>
        </p:nvSpPr>
        <p:spPr>
          <a:xfrm>
            <a:off x="706120" y="1385005"/>
            <a:ext cx="5389880" cy="5260269"/>
          </a:xfrm>
          <a:prstGeom prst="rect">
            <a:avLst/>
          </a:prstGeom>
          <a:solidFill>
            <a:sysClr val="window" lastClr="FFFFFF">
              <a:lumMod val="95000"/>
            </a:sysClr>
          </a:solidFill>
        </p:spPr>
        <p:txBody>
          <a:bodyPr wrap="square" lIns="0" tIns="0" rIns="0" bIns="0">
            <a:normAutofit/>
          </a:bodyPr>
          <a:lstStyle>
            <a:lvl1pPr marL="0">
              <a:defRPr sz="2800" b="0" i="0">
                <a:solidFill>
                  <a:srgbClr val="5F5F5F"/>
                </a:solidFill>
                <a:latin typeface="Calibri"/>
                <a:ea typeface="+mn-ea"/>
                <a:cs typeface="Calibri"/>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rgbClr val="F79646">
                    <a:lumMod val="75000"/>
                  </a:srgbClr>
                </a:solidFill>
                <a:effectLst/>
                <a:uLnTx/>
                <a:uFillTx/>
                <a:latin typeface="Arial" panose="020B0604020202020204" pitchFamily="34" charset="0"/>
                <a:cs typeface="Arial" panose="020B0604020202020204" pitchFamily="34" charset="0"/>
              </a:rPr>
              <a:t>Data Ingestion: </a:t>
            </a:r>
            <a:r>
              <a:rPr kumimoji="0" lang="en-IN"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Sqoop, Flume, Kafka, Loggly, LogStash</a:t>
            </a:r>
            <a:endParaRPr kumimoji="0" lang="en-US"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rgbClr val="F79646">
                    <a:lumMod val="75000"/>
                  </a:srgbClr>
                </a:solidFill>
                <a:effectLst/>
                <a:uLnTx/>
                <a:uFillTx/>
                <a:latin typeface="Arial" panose="020B0604020202020204" pitchFamily="34" charset="0"/>
                <a:cs typeface="Arial" panose="020B0604020202020204" pitchFamily="34" charset="0"/>
              </a:rPr>
              <a:t>Data Processing: </a:t>
            </a:r>
            <a:r>
              <a:rPr kumimoji="0" lang="en-IN"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Spark, Storm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rgbClr val="F79646">
                    <a:lumMod val="75000"/>
                  </a:srgbClr>
                </a:solidFill>
                <a:effectLst/>
                <a:uLnTx/>
                <a:uFillTx/>
                <a:latin typeface="Arial" panose="020B0604020202020204" pitchFamily="34" charset="0"/>
                <a:cs typeface="Arial" panose="020B0604020202020204" pitchFamily="34" charset="0"/>
              </a:rPr>
              <a:t>Data Analysis: </a:t>
            </a:r>
            <a:r>
              <a:rPr kumimoji="0" lang="en-IN"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Pig, Hive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rgbClr val="F79646">
                    <a:lumMod val="75000"/>
                  </a:srgbClr>
                </a:solidFill>
                <a:effectLst/>
                <a:uLnTx/>
                <a:uFillTx/>
                <a:latin typeface="Arial" panose="020B0604020202020204" pitchFamily="34" charset="0"/>
                <a:cs typeface="Arial" panose="020B0604020202020204" pitchFamily="34" charset="0"/>
              </a:rPr>
              <a:t>Data Discovery: </a:t>
            </a:r>
            <a:r>
              <a:rPr kumimoji="0" lang="en-IN"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Lucene, Solr, Elastic Search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rgbClr val="F79646">
                    <a:lumMod val="75000"/>
                  </a:srgbClr>
                </a:solidFill>
                <a:effectLst/>
                <a:uLnTx/>
                <a:uFillTx/>
                <a:latin typeface="Arial" panose="020B0604020202020204" pitchFamily="34" charset="0"/>
                <a:cs typeface="Arial" panose="020B0604020202020204" pitchFamily="34" charset="0"/>
              </a:rPr>
              <a:t>Machine Learning: </a:t>
            </a:r>
            <a:r>
              <a:rPr kumimoji="0" lang="en-IN"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Mahout, H2O, Spark Mlib</a:t>
            </a:r>
            <a:endParaRPr kumimoji="0" lang="en-US"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rgbClr val="F79646">
                    <a:lumMod val="75000"/>
                  </a:srgbClr>
                </a:solidFill>
                <a:effectLst/>
                <a:uLnTx/>
                <a:uFillTx/>
                <a:latin typeface="Arial" panose="020B0604020202020204" pitchFamily="34" charset="0"/>
                <a:cs typeface="Arial" panose="020B0604020202020204" pitchFamily="34" charset="0"/>
              </a:rPr>
              <a:t>Coordination: </a:t>
            </a:r>
            <a:r>
              <a:rPr kumimoji="0" lang="en-IN"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Zookeeper</a:t>
            </a:r>
            <a:endParaRPr kumimoji="0" lang="en-US"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rgbClr val="F79646">
                    <a:lumMod val="75000"/>
                  </a:srgbClr>
                </a:solidFill>
                <a:effectLst/>
                <a:uLnTx/>
                <a:uFillTx/>
                <a:latin typeface="Arial" panose="020B0604020202020204" pitchFamily="34" charset="0"/>
                <a:cs typeface="Arial" panose="020B0604020202020204" pitchFamily="34" charset="0"/>
              </a:rPr>
              <a:t>NoSQL DBs: </a:t>
            </a:r>
            <a:r>
              <a:rPr kumimoji="0" lang="en-IN"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HBase, MongoDB, Cassandra, Couch DB, Redis</a:t>
            </a:r>
            <a:endParaRPr kumimoji="0" lang="en-US"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rgbClr val="F79646">
                    <a:lumMod val="75000"/>
                  </a:srgbClr>
                </a:solidFill>
                <a:effectLst/>
                <a:uLnTx/>
                <a:uFillTx/>
                <a:latin typeface="Arial" panose="020B0604020202020204" pitchFamily="34" charset="0"/>
                <a:cs typeface="Arial" panose="020B0604020202020204" pitchFamily="34" charset="0"/>
              </a:rPr>
              <a:t>Visualization: </a:t>
            </a:r>
            <a:r>
              <a:rPr kumimoji="0" lang="en-IN"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Tableau, Qlikview, Pentaho, Spot fire</a:t>
            </a:r>
            <a:endParaRPr kumimoji="0" lang="en-US" sz="1800" b="0" i="0" u="none" strike="noStrike" kern="0" cap="none" spc="0" normalizeH="0" baseline="0" noProof="0" dirty="0">
              <a:ln>
                <a:noFill/>
              </a:ln>
              <a:solidFill>
                <a:srgbClr val="5F5F5F"/>
              </a:solidFill>
              <a:effectLst/>
              <a:uLnTx/>
              <a:uFillTx/>
              <a:latin typeface="Calibri"/>
              <a:ea typeface="+mn-ea"/>
              <a:cs typeface="Calibri"/>
            </a:endParaRPr>
          </a:p>
        </p:txBody>
      </p:sp>
    </p:spTree>
    <p:extLst>
      <p:ext uri="{BB962C8B-B14F-4D97-AF65-F5344CB8AC3E}">
        <p14:creationId xmlns:p14="http://schemas.microsoft.com/office/powerpoint/2010/main" val="2311057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a:spLocks noGrp="1"/>
          </p:cNvSpPr>
          <p:nvPr>
            <p:ph type="title"/>
          </p:nvPr>
        </p:nvSpPr>
        <p:spPr>
          <a:xfrm>
            <a:off x="1332024" y="3167455"/>
            <a:ext cx="10084813" cy="1494426"/>
          </a:xfrm>
          <a:prstGeom prst="rect">
            <a:avLst/>
          </a:prstGeom>
        </p:spPr>
        <p:txBody>
          <a:bodyPr vert="horz" wrap="square" lIns="0" tIns="16933" rIns="0" bIns="0" rtlCol="0">
            <a:spAutoFit/>
          </a:bodyPr>
          <a:lstStyle/>
          <a:p>
            <a:pPr marL="8467" marR="6774" indent="5080" algn="ctr">
              <a:spcBef>
                <a:spcPts val="67"/>
              </a:spcBef>
            </a:pPr>
            <a:r>
              <a:rPr lang="en-IN" spc="-3" dirty="0">
                <a:solidFill>
                  <a:srgbClr val="002060"/>
                </a:solidFill>
              </a:rPr>
              <a:t>Decision Making Case Study in </a:t>
            </a:r>
            <a:br>
              <a:rPr lang="en-IN" spc="-3" dirty="0">
                <a:solidFill>
                  <a:srgbClr val="002060"/>
                </a:solidFill>
              </a:rPr>
            </a:br>
            <a:r>
              <a:rPr lang="en-IN" spc="-3" dirty="0">
                <a:solidFill>
                  <a:srgbClr val="002060"/>
                </a:solidFill>
              </a:rPr>
              <a:t>Data Science</a:t>
            </a:r>
          </a:p>
        </p:txBody>
      </p:sp>
    </p:spTree>
    <p:extLst>
      <p:ext uri="{BB962C8B-B14F-4D97-AF65-F5344CB8AC3E}">
        <p14:creationId xmlns:p14="http://schemas.microsoft.com/office/powerpoint/2010/main" val="130116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Decision Making Case Study 1 – Titanic Tragedy</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pic>
        <p:nvPicPr>
          <p:cNvPr id="9" name="Picture 8">
            <a:extLst>
              <a:ext uri="{FF2B5EF4-FFF2-40B4-BE49-F238E27FC236}">
                <a16:creationId xmlns:a16="http://schemas.microsoft.com/office/drawing/2014/main" id="{1C80EE19-4794-4EA8-80AD-62EF7EBB17E1}"/>
              </a:ext>
            </a:extLst>
          </p:cNvPr>
          <p:cNvPicPr>
            <a:picLocks noChangeAspect="1"/>
          </p:cNvPicPr>
          <p:nvPr/>
        </p:nvPicPr>
        <p:blipFill>
          <a:blip r:embed="rId3"/>
          <a:stretch>
            <a:fillRect/>
          </a:stretch>
        </p:blipFill>
        <p:spPr>
          <a:xfrm>
            <a:off x="1287262" y="1456764"/>
            <a:ext cx="9419673" cy="4817160"/>
          </a:xfrm>
          <a:prstGeom prst="rect">
            <a:avLst/>
          </a:prstGeom>
        </p:spPr>
      </p:pic>
    </p:spTree>
    <p:extLst>
      <p:ext uri="{BB962C8B-B14F-4D97-AF65-F5344CB8AC3E}">
        <p14:creationId xmlns:p14="http://schemas.microsoft.com/office/powerpoint/2010/main" val="1174661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Decision Making Case Study 1 - Titanic Tragedy</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pic>
        <p:nvPicPr>
          <p:cNvPr id="10" name="Picture 9">
            <a:extLst>
              <a:ext uri="{FF2B5EF4-FFF2-40B4-BE49-F238E27FC236}">
                <a16:creationId xmlns:a16="http://schemas.microsoft.com/office/drawing/2014/main" id="{43D9942C-6235-4AAD-91E8-751360D342AA}"/>
              </a:ext>
            </a:extLst>
          </p:cNvPr>
          <p:cNvPicPr>
            <a:picLocks noChangeAspect="1"/>
          </p:cNvPicPr>
          <p:nvPr/>
        </p:nvPicPr>
        <p:blipFill>
          <a:blip r:embed="rId3"/>
          <a:stretch>
            <a:fillRect/>
          </a:stretch>
        </p:blipFill>
        <p:spPr>
          <a:xfrm>
            <a:off x="1467931" y="1281879"/>
            <a:ext cx="8567455" cy="5258378"/>
          </a:xfrm>
          <a:prstGeom prst="rect">
            <a:avLst/>
          </a:prstGeom>
        </p:spPr>
      </p:pic>
    </p:spTree>
    <p:extLst>
      <p:ext uri="{BB962C8B-B14F-4D97-AF65-F5344CB8AC3E}">
        <p14:creationId xmlns:p14="http://schemas.microsoft.com/office/powerpoint/2010/main" val="1264839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Decision Making Case Study 1 - Titanic Tragedy</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pic>
        <p:nvPicPr>
          <p:cNvPr id="5" name="Picture 4">
            <a:extLst>
              <a:ext uri="{FF2B5EF4-FFF2-40B4-BE49-F238E27FC236}">
                <a16:creationId xmlns:a16="http://schemas.microsoft.com/office/drawing/2014/main" id="{A80790BA-8100-48E7-80D0-1861365AA5D1}"/>
              </a:ext>
            </a:extLst>
          </p:cNvPr>
          <p:cNvPicPr>
            <a:picLocks noChangeAspect="1"/>
          </p:cNvPicPr>
          <p:nvPr/>
        </p:nvPicPr>
        <p:blipFill>
          <a:blip r:embed="rId3"/>
          <a:stretch>
            <a:fillRect/>
          </a:stretch>
        </p:blipFill>
        <p:spPr>
          <a:xfrm>
            <a:off x="1351397" y="1355695"/>
            <a:ext cx="8778024" cy="5212624"/>
          </a:xfrm>
          <a:prstGeom prst="rect">
            <a:avLst/>
          </a:prstGeom>
        </p:spPr>
      </p:pic>
    </p:spTree>
    <p:extLst>
      <p:ext uri="{BB962C8B-B14F-4D97-AF65-F5344CB8AC3E}">
        <p14:creationId xmlns:p14="http://schemas.microsoft.com/office/powerpoint/2010/main" val="674009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Decision Making Case Study 2 – Walmart Sales</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sp>
        <p:nvSpPr>
          <p:cNvPr id="13" name="TextBox 12">
            <a:extLst>
              <a:ext uri="{FF2B5EF4-FFF2-40B4-BE49-F238E27FC236}">
                <a16:creationId xmlns:a16="http://schemas.microsoft.com/office/drawing/2014/main" id="{F2691925-88F3-41E4-AC81-56C8358C2B94}"/>
              </a:ext>
            </a:extLst>
          </p:cNvPr>
          <p:cNvSpPr txBox="1"/>
          <p:nvPr/>
        </p:nvSpPr>
        <p:spPr>
          <a:xfrm>
            <a:off x="706117" y="1329352"/>
            <a:ext cx="6094520" cy="3698448"/>
          </a:xfrm>
          <a:prstGeom prst="rect">
            <a:avLst/>
          </a:prstGeom>
          <a:noFill/>
        </p:spPr>
        <p:txBody>
          <a:bodyPr wrap="square">
            <a:spAutoFit/>
          </a:bodyPr>
          <a:lstStyle/>
          <a:p>
            <a:pPr marR="10160">
              <a:lnSpc>
                <a:spcPct val="150100"/>
              </a:lnSpc>
              <a:spcBef>
                <a:spcPts val="210"/>
              </a:spcBef>
              <a:buClr>
                <a:srgbClr val="095A82"/>
              </a:buClr>
              <a:tabLst>
                <a:tab pos="599440" algn="l"/>
              </a:tabLst>
            </a:pPr>
            <a:r>
              <a:rPr lang="en-IN" sz="1800" b="1" i="1" dirty="0">
                <a:solidFill>
                  <a:schemeClr val="bg1"/>
                </a:solidFill>
                <a:latin typeface="Arial" panose="020B0604020202020204" pitchFamily="34" charset="0"/>
                <a:cs typeface="Arial" panose="020B0604020202020204" pitchFamily="34" charset="0"/>
              </a:rPr>
              <a:t>Highly targeted &amp; personalized communication leads to a leading retailer know more about a lady than her own family.</a:t>
            </a:r>
          </a:p>
          <a:p>
            <a:pPr marL="25400" marR="10160" algn="just">
              <a:lnSpc>
                <a:spcPct val="150100"/>
              </a:lnSpc>
              <a:spcBef>
                <a:spcPts val="1280"/>
              </a:spcBef>
              <a:buClr>
                <a:srgbClr val="095A82"/>
              </a:buClr>
              <a:tabLst>
                <a:tab pos="599440" algn="l"/>
              </a:tabLst>
            </a:pPr>
            <a:endParaRPr lang="en-IN" sz="1800" b="1" spc="-10" dirty="0">
              <a:solidFill>
                <a:schemeClr val="bg1"/>
              </a:solidFill>
              <a:latin typeface="Arial" panose="020B0604020202020204" pitchFamily="34" charset="0"/>
              <a:cs typeface="Arial" panose="020B0604020202020204" pitchFamily="34" charset="0"/>
            </a:endParaRPr>
          </a:p>
          <a:p>
            <a:pPr marL="25400" marR="10160" algn="just">
              <a:lnSpc>
                <a:spcPct val="150100"/>
              </a:lnSpc>
              <a:spcBef>
                <a:spcPts val="1280"/>
              </a:spcBef>
              <a:buClr>
                <a:srgbClr val="095A82"/>
              </a:buClr>
              <a:tabLst>
                <a:tab pos="599440" algn="l"/>
              </a:tabLst>
            </a:pPr>
            <a:r>
              <a:rPr lang="en-IN" sz="1800" b="1" spc="-10" dirty="0">
                <a:solidFill>
                  <a:schemeClr val="bg1"/>
                </a:solidFill>
                <a:latin typeface="Arial" panose="020B0604020202020204" pitchFamily="34" charset="0"/>
                <a:cs typeface="Arial" panose="020B0604020202020204" pitchFamily="34" charset="0"/>
              </a:rPr>
              <a:t>Data Science is not just about analysis, it is also about story telling and creating value for the business. This is an art which is learned through </a:t>
            </a:r>
            <a:r>
              <a:rPr lang="en-IN" sz="1800" b="1" spc="-10" dirty="0">
                <a:solidFill>
                  <a:schemeClr val="accent2"/>
                </a:solidFill>
                <a:latin typeface="Arial" panose="020B0604020202020204" pitchFamily="34" charset="0"/>
                <a:cs typeface="Arial" panose="020B0604020202020204" pitchFamily="34" charset="0"/>
              </a:rPr>
              <a:t>mentors, practical exposure and structured training programs.</a:t>
            </a:r>
          </a:p>
        </p:txBody>
      </p:sp>
      <p:pic>
        <p:nvPicPr>
          <p:cNvPr id="5" name="Picture 4">
            <a:extLst>
              <a:ext uri="{FF2B5EF4-FFF2-40B4-BE49-F238E27FC236}">
                <a16:creationId xmlns:a16="http://schemas.microsoft.com/office/drawing/2014/main" id="{451E8081-4CC5-47C4-8B45-149EE81B643E}"/>
              </a:ext>
            </a:extLst>
          </p:cNvPr>
          <p:cNvPicPr>
            <a:picLocks noChangeAspect="1"/>
          </p:cNvPicPr>
          <p:nvPr/>
        </p:nvPicPr>
        <p:blipFill>
          <a:blip r:embed="rId3"/>
          <a:stretch>
            <a:fillRect/>
          </a:stretch>
        </p:blipFill>
        <p:spPr>
          <a:xfrm>
            <a:off x="7856415" y="1454503"/>
            <a:ext cx="3791089" cy="3791089"/>
          </a:xfrm>
          <a:prstGeom prst="rect">
            <a:avLst/>
          </a:prstGeom>
        </p:spPr>
      </p:pic>
    </p:spTree>
    <p:extLst>
      <p:ext uri="{BB962C8B-B14F-4D97-AF65-F5344CB8AC3E}">
        <p14:creationId xmlns:p14="http://schemas.microsoft.com/office/powerpoint/2010/main" val="1319401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Decision Making Case Study  3 - World Cup Football</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sp>
        <p:nvSpPr>
          <p:cNvPr id="2" name="object 6">
            <a:extLst>
              <a:ext uri="{FF2B5EF4-FFF2-40B4-BE49-F238E27FC236}">
                <a16:creationId xmlns:a16="http://schemas.microsoft.com/office/drawing/2014/main" id="{270F8B63-49AA-43AF-862A-B88D779A031C}"/>
              </a:ext>
            </a:extLst>
          </p:cNvPr>
          <p:cNvSpPr txBox="1"/>
          <p:nvPr/>
        </p:nvSpPr>
        <p:spPr>
          <a:xfrm>
            <a:off x="706120" y="1184935"/>
            <a:ext cx="6493670" cy="2337878"/>
          </a:xfrm>
          <a:prstGeom prst="rect">
            <a:avLst/>
          </a:prstGeom>
          <a:solidFill>
            <a:schemeClr val="bg1">
              <a:lumMod val="95000"/>
            </a:schemeClr>
          </a:solidFill>
        </p:spPr>
        <p:txBody>
          <a:bodyPr vert="horz" wrap="square" lIns="0" tIns="26670" rIns="0" bIns="0" rtlCol="0">
            <a:spAutoFit/>
          </a:bodyPr>
          <a:lstStyle/>
          <a:p>
            <a:pPr marL="25400">
              <a:lnSpc>
                <a:spcPct val="150000"/>
              </a:lnSpc>
            </a:pPr>
            <a:r>
              <a:rPr lang="en-IN" sz="2000" b="1" i="1" spc="-90" dirty="0">
                <a:latin typeface="Arial" panose="020B0604020202020204" pitchFamily="34" charset="0"/>
                <a:cs typeface="Arial" panose="020B0604020202020204" pitchFamily="34" charset="0"/>
              </a:rPr>
              <a:t>The ability to extract knowledge from data presumably helped the </a:t>
            </a:r>
            <a:r>
              <a:rPr lang="en-IN" sz="2000" b="1" i="1" spc="-90" dirty="0">
                <a:solidFill>
                  <a:schemeClr val="accent2"/>
                </a:solidFill>
                <a:latin typeface="Arial" panose="020B0604020202020204" pitchFamily="34" charset="0"/>
                <a:cs typeface="Arial" panose="020B0604020202020204" pitchFamily="34" charset="0"/>
              </a:rPr>
              <a:t>Red Sox win </a:t>
            </a:r>
            <a:r>
              <a:rPr lang="en-IN" sz="2000" b="1" i="1" spc="-90" dirty="0">
                <a:latin typeface="Arial" panose="020B0604020202020204" pitchFamily="34" charset="0"/>
                <a:cs typeface="Arial" panose="020B0604020202020204" pitchFamily="34" charset="0"/>
              </a:rPr>
              <a:t>the World Series in 2004 for the first time in 86 Years. </a:t>
            </a:r>
          </a:p>
          <a:p>
            <a:pPr marL="25400">
              <a:lnSpc>
                <a:spcPct val="150000"/>
              </a:lnSpc>
            </a:pPr>
            <a:endParaRPr lang="en-IN" sz="2000" b="1" i="1" spc="-90" dirty="0">
              <a:solidFill>
                <a:schemeClr val="accent6">
                  <a:lumMod val="75000"/>
                </a:schemeClr>
              </a:solidFill>
              <a:latin typeface="Arial" panose="020B0604020202020204" pitchFamily="34" charset="0"/>
              <a:cs typeface="Arial" panose="020B0604020202020204" pitchFamily="34" charset="0"/>
            </a:endParaRPr>
          </a:p>
          <a:p>
            <a:pPr marL="25400">
              <a:lnSpc>
                <a:spcPct val="150000"/>
              </a:lnSpc>
            </a:pPr>
            <a:r>
              <a:rPr lang="en-IN" sz="2000" b="1" i="1" spc="-90" dirty="0">
                <a:solidFill>
                  <a:schemeClr val="accent2"/>
                </a:solidFill>
                <a:latin typeface="Arial" panose="020B0604020202020204" pitchFamily="34" charset="0"/>
                <a:cs typeface="Arial" panose="020B0604020202020204" pitchFamily="34" charset="0"/>
              </a:rPr>
              <a:t>Wow. Great !!  Decision Making helped lot</a:t>
            </a:r>
            <a:r>
              <a:rPr lang="en-IN" sz="2000" b="1" spc="-90" dirty="0">
                <a:solidFill>
                  <a:schemeClr val="accent2"/>
                </a:solidFill>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E4513B30-3E73-4C89-AE24-5C68A857F621}"/>
              </a:ext>
            </a:extLst>
          </p:cNvPr>
          <p:cNvPicPr>
            <a:picLocks noChangeAspect="1"/>
          </p:cNvPicPr>
          <p:nvPr/>
        </p:nvPicPr>
        <p:blipFill>
          <a:blip r:embed="rId3"/>
          <a:stretch>
            <a:fillRect/>
          </a:stretch>
        </p:blipFill>
        <p:spPr>
          <a:xfrm>
            <a:off x="7437061" y="1184935"/>
            <a:ext cx="4118891" cy="5181070"/>
          </a:xfrm>
          <a:prstGeom prst="rect">
            <a:avLst/>
          </a:prstGeom>
          <a:ln>
            <a:solidFill>
              <a:srgbClr val="0070C0"/>
            </a:solidFill>
          </a:ln>
        </p:spPr>
      </p:pic>
    </p:spTree>
    <p:extLst>
      <p:ext uri="{BB962C8B-B14F-4D97-AF65-F5344CB8AC3E}">
        <p14:creationId xmlns:p14="http://schemas.microsoft.com/office/powerpoint/2010/main" val="26056290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Decision Making Case Study 4 – World Cup Cricket</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sp>
        <p:nvSpPr>
          <p:cNvPr id="2" name="object 6">
            <a:extLst>
              <a:ext uri="{FF2B5EF4-FFF2-40B4-BE49-F238E27FC236}">
                <a16:creationId xmlns:a16="http://schemas.microsoft.com/office/drawing/2014/main" id="{B2477DFC-26A0-4C81-8010-EE950BC7F9B1}"/>
              </a:ext>
            </a:extLst>
          </p:cNvPr>
          <p:cNvSpPr txBox="1"/>
          <p:nvPr/>
        </p:nvSpPr>
        <p:spPr>
          <a:xfrm>
            <a:off x="523215" y="4870789"/>
            <a:ext cx="11145569" cy="1539589"/>
          </a:xfrm>
          <a:prstGeom prst="rect">
            <a:avLst/>
          </a:prstGeom>
          <a:solidFill>
            <a:schemeClr val="bg1">
              <a:lumMod val="95000"/>
            </a:schemeClr>
          </a:solidFill>
        </p:spPr>
        <p:txBody>
          <a:bodyPr vert="horz" wrap="square" lIns="0" tIns="26670" rIns="0" bIns="0" rtlCol="0">
            <a:spAutoFit/>
          </a:bodyPr>
          <a:lstStyle/>
          <a:p>
            <a:pPr marL="25400">
              <a:lnSpc>
                <a:spcPct val="150000"/>
              </a:lnSpc>
            </a:pPr>
            <a:r>
              <a:rPr lang="en-IN" sz="2000" b="1" i="1" spc="-90" dirty="0">
                <a:latin typeface="Arial" panose="020B0604020202020204" pitchFamily="34" charset="0"/>
                <a:cs typeface="Arial" panose="020B0604020202020204" pitchFamily="34" charset="0"/>
              </a:rPr>
              <a:t>The ability to extract knowledge from data presumably helped the </a:t>
            </a:r>
            <a:r>
              <a:rPr lang="en-IN" sz="2000" b="1" i="1" spc="-90" dirty="0">
                <a:solidFill>
                  <a:schemeClr val="accent2"/>
                </a:solidFill>
                <a:latin typeface="Arial" panose="020B0604020202020204" pitchFamily="34" charset="0"/>
                <a:cs typeface="Arial" panose="020B0604020202020204" pitchFamily="34" charset="0"/>
              </a:rPr>
              <a:t>England win </a:t>
            </a:r>
            <a:r>
              <a:rPr lang="en-IN" sz="2000" b="1" i="1" spc="-90" dirty="0">
                <a:latin typeface="Arial" panose="020B0604020202020204" pitchFamily="34" charset="0"/>
                <a:cs typeface="Arial" panose="020B0604020202020204" pitchFamily="34" charset="0"/>
              </a:rPr>
              <a:t>the World Cup Series in 2019 for the first time in 100 Years. Even though </a:t>
            </a:r>
            <a:r>
              <a:rPr lang="en-IN" sz="2000" b="1" i="1" spc="-90">
                <a:latin typeface="Arial" panose="020B0604020202020204" pitchFamily="34" charset="0"/>
                <a:cs typeface="Arial" panose="020B0604020202020204" pitchFamily="34" charset="0"/>
              </a:rPr>
              <a:t>a national </a:t>
            </a:r>
            <a:r>
              <a:rPr lang="en-IN" sz="2000" b="1" i="1" spc="-90" dirty="0">
                <a:latin typeface="Arial" panose="020B0604020202020204" pitchFamily="34" charset="0"/>
                <a:cs typeface="Arial" panose="020B0604020202020204" pitchFamily="34" charset="0"/>
              </a:rPr>
              <a:t>game of England they struggled lot.</a:t>
            </a:r>
          </a:p>
          <a:p>
            <a:pPr marL="25400">
              <a:lnSpc>
                <a:spcPct val="150000"/>
              </a:lnSpc>
            </a:pPr>
            <a:endParaRPr lang="en-IN" sz="800" b="1" i="1" spc="-90" dirty="0">
              <a:solidFill>
                <a:schemeClr val="accent6">
                  <a:lumMod val="75000"/>
                </a:schemeClr>
              </a:solidFill>
              <a:latin typeface="Arial" panose="020B0604020202020204" pitchFamily="34" charset="0"/>
              <a:cs typeface="Arial" panose="020B0604020202020204" pitchFamily="34" charset="0"/>
            </a:endParaRPr>
          </a:p>
          <a:p>
            <a:pPr marL="25400">
              <a:lnSpc>
                <a:spcPct val="150000"/>
              </a:lnSpc>
            </a:pPr>
            <a:r>
              <a:rPr lang="en-IN" sz="2000" b="1" i="1" spc="-90" dirty="0">
                <a:solidFill>
                  <a:schemeClr val="accent2"/>
                </a:solidFill>
                <a:latin typeface="Arial" panose="020B0604020202020204" pitchFamily="34" charset="0"/>
                <a:cs typeface="Arial" panose="020B0604020202020204" pitchFamily="34" charset="0"/>
              </a:rPr>
              <a:t>Wow. Great !!  Decision Making helped lot</a:t>
            </a:r>
            <a:r>
              <a:rPr lang="en-IN" sz="2000" b="1" spc="-90" dirty="0">
                <a:solidFill>
                  <a:schemeClr val="accent2"/>
                </a:solidFill>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2E3BA950-9532-432E-8565-A11ECF50B7D9}"/>
              </a:ext>
            </a:extLst>
          </p:cNvPr>
          <p:cNvPicPr>
            <a:picLocks noChangeAspect="1"/>
          </p:cNvPicPr>
          <p:nvPr/>
        </p:nvPicPr>
        <p:blipFill>
          <a:blip r:embed="rId3"/>
          <a:stretch>
            <a:fillRect/>
          </a:stretch>
        </p:blipFill>
        <p:spPr>
          <a:xfrm>
            <a:off x="3122534" y="1458573"/>
            <a:ext cx="5274336" cy="2953628"/>
          </a:xfrm>
          <a:prstGeom prst="rect">
            <a:avLst/>
          </a:prstGeom>
        </p:spPr>
      </p:pic>
    </p:spTree>
    <p:extLst>
      <p:ext uri="{BB962C8B-B14F-4D97-AF65-F5344CB8AC3E}">
        <p14:creationId xmlns:p14="http://schemas.microsoft.com/office/powerpoint/2010/main" val="878992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Analytics Professionals across the Organization</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sp>
        <p:nvSpPr>
          <p:cNvPr id="2" name="TextBox 1">
            <a:extLst>
              <a:ext uri="{FF2B5EF4-FFF2-40B4-BE49-F238E27FC236}">
                <a16:creationId xmlns:a16="http://schemas.microsoft.com/office/drawing/2014/main" id="{47886BB2-68C8-4DAD-9A46-65B892E3487F}"/>
              </a:ext>
            </a:extLst>
          </p:cNvPr>
          <p:cNvSpPr txBox="1"/>
          <p:nvPr/>
        </p:nvSpPr>
        <p:spPr>
          <a:xfrm>
            <a:off x="588099" y="1146175"/>
            <a:ext cx="11015801" cy="872034"/>
          </a:xfrm>
          <a:prstGeom prst="rect">
            <a:avLst/>
          </a:prstGeom>
          <a:noFill/>
        </p:spPr>
        <p:txBody>
          <a:bodyPr wrap="square">
            <a:spAutoFit/>
          </a:bodyPr>
          <a:lstStyle/>
          <a:p>
            <a:pPr marL="25400" marR="0" lvl="0" indent="0" algn="l" defTabSz="914400" rtl="0" eaLnBrk="1" fontAlgn="auto" latinLnBrk="0" hangingPunct="1">
              <a:lnSpc>
                <a:spcPct val="150000"/>
              </a:lnSpc>
              <a:spcBef>
                <a:spcPts val="0"/>
              </a:spcBef>
              <a:spcAft>
                <a:spcPts val="0"/>
              </a:spcAft>
              <a:buClrTx/>
              <a:buSzTx/>
              <a:buFontTx/>
              <a:buNone/>
              <a:tabLst/>
              <a:defRPr/>
            </a:pPr>
            <a:r>
              <a:rPr kumimoji="0" lang="en-IN" sz="1800" b="0" i="1" u="none" strike="noStrike" kern="1200" cap="none" spc="-1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a:t>
            </a:r>
            <a:endParaRPr kumimoji="0" lang="en-IN" sz="1800" b="0" i="0" u="none" strike="noStrike" kern="1200" cap="none" spc="-1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25400" marR="10160" lvl="0" indent="0" algn="just" defTabSz="914400" rtl="0" eaLnBrk="1" fontAlgn="auto" latinLnBrk="0" hangingPunct="1">
              <a:lnSpc>
                <a:spcPct val="150000"/>
              </a:lnSpc>
              <a:spcBef>
                <a:spcPts val="0"/>
              </a:spcBef>
              <a:spcAft>
                <a:spcPts val="0"/>
              </a:spcAft>
              <a:buClr>
                <a:srgbClr val="095A82"/>
              </a:buClr>
              <a:buSzTx/>
              <a:buFontTx/>
              <a:buNone/>
              <a:tabLst>
                <a:tab pos="599440" algn="l"/>
              </a:tabLst>
              <a:defRPr/>
            </a:pPr>
            <a:endParaRPr kumimoji="0" lang="en-IN" sz="1800" b="0" i="0" u="none" strike="noStrike" kern="1200" cap="none" spc="-1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1" name="Picture 10">
            <a:extLst>
              <a:ext uri="{FF2B5EF4-FFF2-40B4-BE49-F238E27FC236}">
                <a16:creationId xmlns:a16="http://schemas.microsoft.com/office/drawing/2014/main" id="{D4061950-9CFF-480D-A8AF-ADFCAF399569}"/>
              </a:ext>
            </a:extLst>
          </p:cNvPr>
          <p:cNvPicPr>
            <a:picLocks noChangeAspect="1"/>
          </p:cNvPicPr>
          <p:nvPr/>
        </p:nvPicPr>
        <p:blipFill>
          <a:blip r:embed="rId3"/>
          <a:stretch>
            <a:fillRect/>
          </a:stretch>
        </p:blipFill>
        <p:spPr>
          <a:xfrm>
            <a:off x="692457" y="1372911"/>
            <a:ext cx="10793426" cy="4819353"/>
          </a:xfrm>
          <a:prstGeom prst="rect">
            <a:avLst/>
          </a:prstGeom>
        </p:spPr>
      </p:pic>
    </p:spTree>
    <p:extLst>
      <p:ext uri="{BB962C8B-B14F-4D97-AF65-F5344CB8AC3E}">
        <p14:creationId xmlns:p14="http://schemas.microsoft.com/office/powerpoint/2010/main" val="1148292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a:spLocks noGrp="1"/>
          </p:cNvSpPr>
          <p:nvPr>
            <p:ph type="title"/>
          </p:nvPr>
        </p:nvSpPr>
        <p:spPr>
          <a:xfrm>
            <a:off x="1053593" y="2794593"/>
            <a:ext cx="10084813" cy="1494426"/>
          </a:xfrm>
          <a:prstGeom prst="rect">
            <a:avLst/>
          </a:prstGeom>
        </p:spPr>
        <p:txBody>
          <a:bodyPr vert="horz" wrap="square" lIns="0" tIns="16933" rIns="0" bIns="0" rtlCol="0">
            <a:spAutoFit/>
          </a:bodyPr>
          <a:lstStyle/>
          <a:p>
            <a:pPr marL="8467" marR="6774" indent="5080" algn="ctr">
              <a:spcBef>
                <a:spcPts val="67"/>
              </a:spcBef>
            </a:pPr>
            <a:r>
              <a:rPr lang="en-IN" spc="-3" dirty="0">
                <a:solidFill>
                  <a:srgbClr val="002060"/>
                </a:solidFill>
              </a:rPr>
              <a:t>Part – I</a:t>
            </a:r>
            <a:br>
              <a:rPr lang="en-IN" spc="-3" dirty="0">
                <a:solidFill>
                  <a:srgbClr val="002060"/>
                </a:solidFill>
              </a:rPr>
            </a:br>
            <a:r>
              <a:rPr lang="en-IN" spc="-3" dirty="0">
                <a:solidFill>
                  <a:srgbClr val="002060"/>
                </a:solidFill>
              </a:rPr>
              <a:t>Welcome to Data Science World</a:t>
            </a:r>
          </a:p>
        </p:txBody>
      </p:sp>
    </p:spTree>
    <p:extLst>
      <p:ext uri="{BB962C8B-B14F-4D97-AF65-F5344CB8AC3E}">
        <p14:creationId xmlns:p14="http://schemas.microsoft.com/office/powerpoint/2010/main" val="1212195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Data Science Career Opportunities</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sp>
        <p:nvSpPr>
          <p:cNvPr id="2" name="TextBox 1">
            <a:extLst>
              <a:ext uri="{FF2B5EF4-FFF2-40B4-BE49-F238E27FC236}">
                <a16:creationId xmlns:a16="http://schemas.microsoft.com/office/drawing/2014/main" id="{640C379B-3A66-43E5-851F-F16EEEFA516B}"/>
              </a:ext>
            </a:extLst>
          </p:cNvPr>
          <p:cNvSpPr txBox="1"/>
          <p:nvPr/>
        </p:nvSpPr>
        <p:spPr>
          <a:xfrm>
            <a:off x="588099" y="1146175"/>
            <a:ext cx="11015801" cy="872034"/>
          </a:xfrm>
          <a:prstGeom prst="rect">
            <a:avLst/>
          </a:prstGeom>
          <a:noFill/>
        </p:spPr>
        <p:txBody>
          <a:bodyPr wrap="square">
            <a:spAutoFit/>
          </a:bodyPr>
          <a:lstStyle/>
          <a:p>
            <a:pPr marL="25400" marR="0" lvl="0" indent="0" algn="l" defTabSz="914400" rtl="0" eaLnBrk="1" fontAlgn="auto" latinLnBrk="0" hangingPunct="1">
              <a:lnSpc>
                <a:spcPct val="150000"/>
              </a:lnSpc>
              <a:spcBef>
                <a:spcPts val="0"/>
              </a:spcBef>
              <a:spcAft>
                <a:spcPts val="0"/>
              </a:spcAft>
              <a:buClrTx/>
              <a:buSzTx/>
              <a:buFontTx/>
              <a:buNone/>
              <a:tabLst/>
              <a:defRPr/>
            </a:pPr>
            <a:r>
              <a:rPr kumimoji="0" lang="en-IN" sz="1800" b="0" i="1" u="none" strike="noStrike" kern="1200" cap="none" spc="-1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a:t>
            </a:r>
            <a:endParaRPr kumimoji="0" lang="en-IN" sz="1800" b="0" i="0" u="none" strike="noStrike" kern="1200" cap="none" spc="-1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25400" marR="10160" lvl="0" indent="0" algn="just" defTabSz="914400" rtl="0" eaLnBrk="1" fontAlgn="auto" latinLnBrk="0" hangingPunct="1">
              <a:lnSpc>
                <a:spcPct val="150000"/>
              </a:lnSpc>
              <a:spcBef>
                <a:spcPts val="0"/>
              </a:spcBef>
              <a:spcAft>
                <a:spcPts val="0"/>
              </a:spcAft>
              <a:buClr>
                <a:srgbClr val="095A82"/>
              </a:buClr>
              <a:buSzTx/>
              <a:buFontTx/>
              <a:buNone/>
              <a:tabLst>
                <a:tab pos="599440" algn="l"/>
              </a:tabLst>
              <a:defRPr/>
            </a:pPr>
            <a:endParaRPr kumimoji="0" lang="en-IN" sz="1800" b="0" i="0" u="none" strike="noStrike" kern="1200" cap="none" spc="-1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1" name="Picture 10">
            <a:extLst>
              <a:ext uri="{FF2B5EF4-FFF2-40B4-BE49-F238E27FC236}">
                <a16:creationId xmlns:a16="http://schemas.microsoft.com/office/drawing/2014/main" id="{23F233D4-6906-4006-892B-853A07A02B59}"/>
              </a:ext>
            </a:extLst>
          </p:cNvPr>
          <p:cNvPicPr>
            <a:picLocks noChangeAspect="1"/>
          </p:cNvPicPr>
          <p:nvPr/>
        </p:nvPicPr>
        <p:blipFill>
          <a:blip r:embed="rId3"/>
          <a:stretch>
            <a:fillRect/>
          </a:stretch>
        </p:blipFill>
        <p:spPr>
          <a:xfrm>
            <a:off x="706120" y="1364610"/>
            <a:ext cx="10674174" cy="4687372"/>
          </a:xfrm>
          <a:prstGeom prst="rect">
            <a:avLst/>
          </a:prstGeom>
        </p:spPr>
      </p:pic>
    </p:spTree>
    <p:extLst>
      <p:ext uri="{BB962C8B-B14F-4D97-AF65-F5344CB8AC3E}">
        <p14:creationId xmlns:p14="http://schemas.microsoft.com/office/powerpoint/2010/main" val="1777940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Data Science World Summary </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sp>
        <p:nvSpPr>
          <p:cNvPr id="8" name="TextBox 7">
            <a:extLst>
              <a:ext uri="{FF2B5EF4-FFF2-40B4-BE49-F238E27FC236}">
                <a16:creationId xmlns:a16="http://schemas.microsoft.com/office/drawing/2014/main" id="{2C143E50-80AA-4441-9ADC-E6D1C431FF9B}"/>
              </a:ext>
            </a:extLst>
          </p:cNvPr>
          <p:cNvSpPr txBox="1"/>
          <p:nvPr/>
        </p:nvSpPr>
        <p:spPr>
          <a:xfrm>
            <a:off x="671962" y="1165447"/>
            <a:ext cx="10914750" cy="5257850"/>
          </a:xfrm>
          <a:prstGeom prst="rect">
            <a:avLst/>
          </a:prstGeom>
          <a:noFill/>
        </p:spPr>
        <p:txBody>
          <a:bodyPr wrap="square">
            <a:spAutoFit/>
          </a:bodyPr>
          <a:lstStyle/>
          <a:p>
            <a:pPr marL="25400" marR="10160" algn="just">
              <a:lnSpc>
                <a:spcPct val="150000"/>
              </a:lnSpc>
              <a:buClr>
                <a:srgbClr val="095A82"/>
              </a:buClr>
              <a:tabLst>
                <a:tab pos="599440" algn="l"/>
              </a:tabLst>
            </a:pPr>
            <a:r>
              <a:rPr lang="en-IN" spc="-10" dirty="0">
                <a:solidFill>
                  <a:schemeClr val="bg1"/>
                </a:solidFill>
                <a:latin typeface="Arial" panose="020B0604020202020204" pitchFamily="34" charset="0"/>
                <a:cs typeface="Arial" panose="020B0604020202020204" pitchFamily="34" charset="0"/>
              </a:rPr>
              <a:t>We have learnt about the fundamentals of Data Science, Machine Learning and Big Data.</a:t>
            </a:r>
          </a:p>
          <a:p>
            <a:pPr marL="25400" marR="10160" algn="just">
              <a:lnSpc>
                <a:spcPct val="150000"/>
              </a:lnSpc>
              <a:buClr>
                <a:srgbClr val="095A82"/>
              </a:buClr>
              <a:tabLst>
                <a:tab pos="599440" algn="l"/>
              </a:tabLst>
            </a:pPr>
            <a:endParaRPr lang="en-IN" sz="700" spc="-10" dirty="0">
              <a:solidFill>
                <a:schemeClr val="bg1"/>
              </a:solidFill>
              <a:latin typeface="Arial" panose="020B0604020202020204" pitchFamily="34" charset="0"/>
              <a:cs typeface="Arial" panose="020B0604020202020204" pitchFamily="34" charset="0"/>
            </a:endParaRPr>
          </a:p>
          <a:p>
            <a:pPr marL="25400" marR="10160" algn="just">
              <a:lnSpc>
                <a:spcPct val="150000"/>
              </a:lnSpc>
              <a:buClr>
                <a:srgbClr val="095A82"/>
              </a:buClr>
              <a:tabLst>
                <a:tab pos="599440" algn="l"/>
              </a:tabLst>
            </a:pPr>
            <a:r>
              <a:rPr lang="en-IN" spc="-10" dirty="0">
                <a:solidFill>
                  <a:schemeClr val="bg1"/>
                </a:solidFill>
                <a:latin typeface="Arial" panose="020B0604020202020204" pitchFamily="34" charset="0"/>
                <a:cs typeface="Arial" panose="020B0604020202020204" pitchFamily="34" charset="0"/>
              </a:rPr>
              <a:t>We have seen how powerful Data Science can be through some interesting case studies like Titanic, Walmart, Red Sox and England Cricket team.</a:t>
            </a:r>
          </a:p>
          <a:p>
            <a:pPr marL="25400" marR="10160" algn="just">
              <a:lnSpc>
                <a:spcPct val="150000"/>
              </a:lnSpc>
              <a:buClr>
                <a:srgbClr val="095A82"/>
              </a:buClr>
              <a:tabLst>
                <a:tab pos="599440" algn="l"/>
              </a:tabLst>
            </a:pPr>
            <a:endParaRPr lang="en-IN" sz="700" spc="-10" dirty="0">
              <a:solidFill>
                <a:schemeClr val="bg1"/>
              </a:solidFill>
              <a:latin typeface="Arial" panose="020B0604020202020204" pitchFamily="34" charset="0"/>
              <a:cs typeface="Arial" panose="020B0604020202020204" pitchFamily="34" charset="0"/>
            </a:endParaRPr>
          </a:p>
          <a:p>
            <a:pPr marL="25400" marR="10160" algn="just">
              <a:lnSpc>
                <a:spcPct val="150000"/>
              </a:lnSpc>
              <a:buClr>
                <a:srgbClr val="095A82"/>
              </a:buClr>
              <a:tabLst>
                <a:tab pos="599440" algn="l"/>
              </a:tabLst>
            </a:pPr>
            <a:r>
              <a:rPr lang="en-IN" spc="-10" dirty="0">
                <a:solidFill>
                  <a:schemeClr val="bg1"/>
                </a:solidFill>
                <a:latin typeface="Arial" panose="020B0604020202020204" pitchFamily="34" charset="0"/>
                <a:cs typeface="Arial" panose="020B0604020202020204" pitchFamily="34" charset="0"/>
              </a:rPr>
              <a:t>We have also looked at the skills that organizations look for when they evaluate you as a potential Data Scientist which is not limited to technical expertise but also skills in story telling and business understanding.</a:t>
            </a:r>
          </a:p>
          <a:p>
            <a:pPr marL="25400" marR="10160" algn="just">
              <a:lnSpc>
                <a:spcPct val="150000"/>
              </a:lnSpc>
              <a:buClr>
                <a:srgbClr val="095A82"/>
              </a:buClr>
              <a:tabLst>
                <a:tab pos="599440" algn="l"/>
              </a:tabLst>
            </a:pPr>
            <a:endParaRPr lang="en-IN" sz="700" spc="-10" dirty="0">
              <a:solidFill>
                <a:schemeClr val="bg1"/>
              </a:solidFill>
              <a:latin typeface="Arial" panose="020B0604020202020204" pitchFamily="34" charset="0"/>
              <a:cs typeface="Arial" panose="020B0604020202020204" pitchFamily="34" charset="0"/>
            </a:endParaRPr>
          </a:p>
          <a:p>
            <a:pPr marL="25400" marR="10160" algn="just">
              <a:lnSpc>
                <a:spcPct val="150000"/>
              </a:lnSpc>
              <a:buClr>
                <a:srgbClr val="095A82"/>
              </a:buClr>
              <a:tabLst>
                <a:tab pos="599440" algn="l"/>
              </a:tabLst>
            </a:pPr>
            <a:r>
              <a:rPr lang="en-IN" spc="-10" dirty="0">
                <a:solidFill>
                  <a:schemeClr val="bg1"/>
                </a:solidFill>
                <a:latin typeface="Arial" panose="020B0604020202020204" pitchFamily="34" charset="0"/>
                <a:cs typeface="Arial" panose="020B0604020202020204" pitchFamily="34" charset="0"/>
              </a:rPr>
              <a:t>We have also tried to help you recognize the skills you need to pivot into this fascinating world of data science which includes basic skills like MS Excel, Data Visualization, Data Analysis, Predictive Modelling, Statistics, etc.,</a:t>
            </a:r>
          </a:p>
          <a:p>
            <a:pPr marL="25400" marR="10160" algn="just">
              <a:lnSpc>
                <a:spcPct val="150000"/>
              </a:lnSpc>
              <a:buClr>
                <a:srgbClr val="095A82"/>
              </a:buClr>
              <a:tabLst>
                <a:tab pos="599440" algn="l"/>
              </a:tabLst>
            </a:pPr>
            <a:endParaRPr lang="en-IN" sz="700" spc="-10" dirty="0">
              <a:solidFill>
                <a:schemeClr val="bg1"/>
              </a:solidFill>
              <a:latin typeface="Arial" panose="020B0604020202020204" pitchFamily="34" charset="0"/>
              <a:cs typeface="Arial" panose="020B0604020202020204" pitchFamily="34" charset="0"/>
            </a:endParaRPr>
          </a:p>
          <a:p>
            <a:pPr marL="25400" marR="10160" algn="just">
              <a:lnSpc>
                <a:spcPct val="150000"/>
              </a:lnSpc>
              <a:buClr>
                <a:srgbClr val="095A82"/>
              </a:buClr>
              <a:tabLst>
                <a:tab pos="599440" algn="l"/>
              </a:tabLst>
            </a:pPr>
            <a:r>
              <a:rPr lang="en-IN" spc="-10" dirty="0">
                <a:solidFill>
                  <a:schemeClr val="bg1"/>
                </a:solidFill>
                <a:latin typeface="Arial" panose="020B0604020202020204" pitchFamily="34" charset="0"/>
                <a:cs typeface="Arial" panose="020B0604020202020204" pitchFamily="34" charset="0"/>
              </a:rPr>
              <a:t>We have also looked at reason why people fail to transition to Data Science due to myths about professional backgrounds, hype about technical prowess, lack of business understandings etc.,</a:t>
            </a:r>
          </a:p>
        </p:txBody>
      </p:sp>
    </p:spTree>
    <p:extLst>
      <p:ext uri="{BB962C8B-B14F-4D97-AF65-F5344CB8AC3E}">
        <p14:creationId xmlns:p14="http://schemas.microsoft.com/office/powerpoint/2010/main" val="32359417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6256000" h="9144000">
                <a:moveTo>
                  <a:pt x="0" y="0"/>
                </a:moveTo>
                <a:lnTo>
                  <a:pt x="16256000" y="0"/>
                </a:lnTo>
                <a:lnTo>
                  <a:pt x="16256000" y="9144000"/>
                </a:lnTo>
                <a:lnTo>
                  <a:pt x="0" y="9144000"/>
                </a:lnTo>
                <a:lnTo>
                  <a:pt x="0" y="0"/>
                </a:lnTo>
                <a:close/>
              </a:path>
            </a:pathLst>
          </a:custGeom>
          <a:solidFill>
            <a:srgbClr val="002060"/>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1" y="2472432"/>
            <a:ext cx="12191999" cy="714939"/>
          </a:xfrm>
          <a:prstGeom prst="rect">
            <a:avLst/>
          </a:prstGeom>
        </p:spPr>
        <p:txBody>
          <a:bodyPr vert="horz" wrap="square" lIns="0" tIns="85725" rIns="0" bIns="0" rtlCol="0">
            <a:spAutoFit/>
          </a:bodyPr>
          <a:lstStyle/>
          <a:p>
            <a:pPr marL="1952625" marR="3810" indent="-1943100" algn="ctr">
              <a:lnSpc>
                <a:spcPts val="4875"/>
              </a:lnSpc>
              <a:spcBef>
                <a:spcPts val="675"/>
              </a:spcBef>
            </a:pPr>
            <a:r>
              <a:rPr lang="en-US" sz="4500" spc="-614" dirty="0">
                <a:solidFill>
                  <a:srgbClr val="FFFFFF"/>
                </a:solidFill>
              </a:rPr>
              <a:t>  T h  a  n  k   Y  o  u  ! </a:t>
            </a:r>
            <a:endParaRPr sz="4500" dirty="0"/>
          </a:p>
        </p:txBody>
      </p:sp>
      <p:grpSp>
        <p:nvGrpSpPr>
          <p:cNvPr id="6" name="Group 5">
            <a:extLst>
              <a:ext uri="{FF2B5EF4-FFF2-40B4-BE49-F238E27FC236}">
                <a16:creationId xmlns:a16="http://schemas.microsoft.com/office/drawing/2014/main" id="{17C3280D-706B-4321-B25E-E77C0DBD16E0}"/>
              </a:ext>
            </a:extLst>
          </p:cNvPr>
          <p:cNvGrpSpPr/>
          <p:nvPr/>
        </p:nvGrpSpPr>
        <p:grpSpPr>
          <a:xfrm>
            <a:off x="2689935" y="3595446"/>
            <a:ext cx="7412854" cy="1651248"/>
            <a:chOff x="2698812" y="3888409"/>
            <a:chExt cx="7412854" cy="1651248"/>
          </a:xfrm>
        </p:grpSpPr>
        <p:sp>
          <p:nvSpPr>
            <p:cNvPr id="4" name="Rectangle 3">
              <a:extLst>
                <a:ext uri="{FF2B5EF4-FFF2-40B4-BE49-F238E27FC236}">
                  <a16:creationId xmlns:a16="http://schemas.microsoft.com/office/drawing/2014/main" id="{71F2B333-5143-4D83-95B3-E3E870F2C48D}"/>
                </a:ext>
              </a:extLst>
            </p:cNvPr>
            <p:cNvSpPr/>
            <p:nvPr/>
          </p:nvSpPr>
          <p:spPr>
            <a:xfrm>
              <a:off x="2698812" y="3888409"/>
              <a:ext cx="7412854" cy="165124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just"/>
              <a:r>
                <a:rPr lang="en-US" sz="2000" b="1" dirty="0">
                  <a:latin typeface="Arial Black" panose="020B0A04020102020204" pitchFamily="34" charset="0"/>
                </a:rPr>
                <a:t>                 </a:t>
              </a:r>
              <a:r>
                <a:rPr lang="en-US" sz="4500" spc="-614" dirty="0">
                  <a:solidFill>
                    <a:srgbClr val="FFFFFF"/>
                  </a:solidFill>
                  <a:latin typeface="Arial"/>
                  <a:ea typeface="+mj-ea"/>
                  <a:cs typeface="Arial"/>
                </a:rPr>
                <a:t>I n t e l l e c t  S r i r a m                                 </a:t>
              </a:r>
            </a:p>
            <a:p>
              <a:pPr algn="just"/>
              <a:r>
                <a:rPr lang="en-US" sz="2000" b="1" dirty="0">
                  <a:latin typeface="Arial Black" panose="020B0A04020102020204" pitchFamily="34" charset="0"/>
                </a:rPr>
                <a:t>                                                    </a:t>
              </a:r>
            </a:p>
            <a:p>
              <a:pPr algn="just"/>
              <a:r>
                <a:rPr lang="en-US" sz="2000" b="1" dirty="0">
                  <a:latin typeface="Arial Black" panose="020B0A04020102020204" pitchFamily="34" charset="0"/>
                </a:rPr>
                <a:t>                                                       </a:t>
              </a:r>
              <a:r>
                <a:rPr lang="en-US" sz="2000" b="1" i="1" dirty="0">
                  <a:solidFill>
                    <a:srgbClr val="92D050"/>
                  </a:solidFill>
                  <a:latin typeface="Arial Black" panose="020B0A04020102020204" pitchFamily="34" charset="0"/>
                </a:rPr>
                <a:t>Subscribed</a:t>
              </a:r>
              <a:endParaRPr lang="en-IN" sz="2000" b="1" i="1" dirty="0">
                <a:solidFill>
                  <a:srgbClr val="92D050"/>
                </a:solidFill>
                <a:latin typeface="Arial Black" panose="020B0A04020102020204" pitchFamily="34" charset="0"/>
              </a:endParaRPr>
            </a:p>
          </p:txBody>
        </p:sp>
        <p:pic>
          <p:nvPicPr>
            <p:cNvPr id="5" name="Picture 4">
              <a:extLst>
                <a:ext uri="{FF2B5EF4-FFF2-40B4-BE49-F238E27FC236}">
                  <a16:creationId xmlns:a16="http://schemas.microsoft.com/office/drawing/2014/main" id="{8500A988-2170-488F-8C0C-E2615F4FCDB3}"/>
                </a:ext>
              </a:extLst>
            </p:cNvPr>
            <p:cNvPicPr>
              <a:picLocks noChangeAspect="1"/>
            </p:cNvPicPr>
            <p:nvPr/>
          </p:nvPicPr>
          <p:blipFill>
            <a:blip r:embed="rId2"/>
            <a:stretch>
              <a:fillRect/>
            </a:stretch>
          </p:blipFill>
          <p:spPr>
            <a:xfrm>
              <a:off x="9064563" y="4605097"/>
              <a:ext cx="857250" cy="819150"/>
            </a:xfrm>
            <a:prstGeom prst="rect">
              <a:avLst/>
            </a:prstGeom>
          </p:spPr>
        </p:pic>
        <p:pic>
          <p:nvPicPr>
            <p:cNvPr id="7" name="Picture 6">
              <a:extLst>
                <a:ext uri="{FF2B5EF4-FFF2-40B4-BE49-F238E27FC236}">
                  <a16:creationId xmlns:a16="http://schemas.microsoft.com/office/drawing/2014/main" id="{12865672-CAE2-406E-AA24-8B15DF2E80AF}"/>
                </a:ext>
              </a:extLst>
            </p:cNvPr>
            <p:cNvPicPr>
              <a:picLocks noChangeAspect="1"/>
            </p:cNvPicPr>
            <p:nvPr/>
          </p:nvPicPr>
          <p:blipFill>
            <a:blip r:embed="rId3"/>
            <a:stretch>
              <a:fillRect/>
            </a:stretch>
          </p:blipFill>
          <p:spPr>
            <a:xfrm>
              <a:off x="2781052" y="4100024"/>
              <a:ext cx="1228017" cy="1228017"/>
            </a:xfrm>
            <a:prstGeom prst="rect">
              <a:avLst/>
            </a:prstGeom>
          </p:spPr>
        </p:pic>
        <p:cxnSp>
          <p:nvCxnSpPr>
            <p:cNvPr id="9" name="Straight Connector 8">
              <a:extLst>
                <a:ext uri="{FF2B5EF4-FFF2-40B4-BE49-F238E27FC236}">
                  <a16:creationId xmlns:a16="http://schemas.microsoft.com/office/drawing/2014/main" id="{35A6C47D-4613-4F40-8140-806BDACFDD3A}"/>
                </a:ext>
              </a:extLst>
            </p:cNvPr>
            <p:cNvCxnSpPr>
              <a:cxnSpLocks/>
            </p:cNvCxnSpPr>
            <p:nvPr/>
          </p:nvCxnSpPr>
          <p:spPr>
            <a:xfrm>
              <a:off x="4110361" y="4130288"/>
              <a:ext cx="0" cy="1187429"/>
            </a:xfrm>
            <a:prstGeom prst="line">
              <a:avLst/>
            </a:prstGeom>
          </p:spPr>
          <p:style>
            <a:lnRef idx="3">
              <a:schemeClr val="accent6"/>
            </a:lnRef>
            <a:fillRef idx="0">
              <a:schemeClr val="accent6"/>
            </a:fillRef>
            <a:effectRef idx="2">
              <a:schemeClr val="accent6"/>
            </a:effectRef>
            <a:fontRef idx="minor">
              <a:schemeClr val="tx1"/>
            </a:fontRef>
          </p:style>
        </p:cxnSp>
      </p:grpSp>
      <p:sp>
        <p:nvSpPr>
          <p:cNvPr id="8" name="TextBox 7">
            <a:extLst>
              <a:ext uri="{FF2B5EF4-FFF2-40B4-BE49-F238E27FC236}">
                <a16:creationId xmlns:a16="http://schemas.microsoft.com/office/drawing/2014/main" id="{EEE9088E-D99E-473F-925D-F3DEF3819F45}"/>
              </a:ext>
            </a:extLst>
          </p:cNvPr>
          <p:cNvSpPr txBox="1"/>
          <p:nvPr/>
        </p:nvSpPr>
        <p:spPr>
          <a:xfrm>
            <a:off x="2686298" y="5438599"/>
            <a:ext cx="8049828" cy="872034"/>
          </a:xfrm>
          <a:prstGeom prst="rect">
            <a:avLst/>
          </a:prstGeom>
          <a:noFill/>
        </p:spPr>
        <p:txBody>
          <a:bodyPr wrap="square">
            <a:spAutoFit/>
          </a:bodyPr>
          <a:lstStyle/>
          <a:p>
            <a:pPr>
              <a:lnSpc>
                <a:spcPct val="150000"/>
              </a:lnSpc>
            </a:pPr>
            <a:r>
              <a:rPr lang="en-US" dirty="0">
                <a:solidFill>
                  <a:prstClr val="white"/>
                </a:solidFill>
                <a:latin typeface="Arial" panose="020B0604020202020204" pitchFamily="34" charset="0"/>
                <a:cs typeface="Arial" panose="020B0604020202020204" pitchFamily="34" charset="0"/>
              </a:rPr>
              <a:t>LinkedIn : </a:t>
            </a:r>
            <a:r>
              <a:rPr lang="en-IN" dirty="0">
                <a:solidFill>
                  <a:prstClr val="white"/>
                </a:solidFill>
                <a:latin typeface="Arial" panose="020B0604020202020204" pitchFamily="34" charset="0"/>
                <a:cs typeface="Arial" panose="020B0604020202020204" pitchFamily="34" charset="0"/>
                <a:hlinkClick r:id="rId4"/>
              </a:rPr>
              <a:t>https://www.linkedin.com/in/sriram-balasubramanian-374566166/</a:t>
            </a:r>
            <a:endParaRPr lang="en-IN" dirty="0">
              <a:solidFill>
                <a:prstClr val="white"/>
              </a:solidFill>
              <a:latin typeface="Arial" panose="020B0604020202020204" pitchFamily="34" charset="0"/>
              <a:cs typeface="Arial" panose="020B0604020202020204" pitchFamily="34" charset="0"/>
            </a:endParaRPr>
          </a:p>
          <a:p>
            <a:pPr>
              <a:lnSpc>
                <a:spcPct val="150000"/>
              </a:lnSpc>
            </a:pPr>
            <a:r>
              <a:rPr lang="en-IN" dirty="0">
                <a:solidFill>
                  <a:prstClr val="white"/>
                </a:solidFill>
                <a:latin typeface="Arial" panose="020B0604020202020204" pitchFamily="34" charset="0"/>
                <a:cs typeface="Arial" panose="020B0604020202020204" pitchFamily="34" charset="0"/>
              </a:rPr>
              <a:t>GitHub</a:t>
            </a:r>
            <a:r>
              <a:rPr lang="en-IN" dirty="0">
                <a:solidFill>
                  <a:srgbClr val="0070C0"/>
                </a:solidFill>
                <a:latin typeface="Arial" panose="020B0604020202020204" pitchFamily="34" charset="0"/>
                <a:cs typeface="Arial" panose="020B0604020202020204" pitchFamily="34" charset="0"/>
              </a:rPr>
              <a:t> </a:t>
            </a:r>
            <a:r>
              <a:rPr lang="en-IN" dirty="0">
                <a:solidFill>
                  <a:prstClr val="white"/>
                </a:solidFill>
                <a:latin typeface="Arial" panose="020B0604020202020204" pitchFamily="34" charset="0"/>
                <a:cs typeface="Arial" panose="020B0604020202020204" pitchFamily="34" charset="0"/>
              </a:rPr>
              <a:t>:  </a:t>
            </a:r>
            <a:r>
              <a:rPr lang="en-IN" dirty="0">
                <a:solidFill>
                  <a:srgbClr val="00B0F0"/>
                </a:solidFill>
                <a:latin typeface="Arial" panose="020B0604020202020204" pitchFamily="34" charset="0"/>
                <a:cs typeface="Arial" panose="020B0604020202020204" pitchFamily="34" charset="0"/>
                <a:hlinkClick r:id="rId5"/>
              </a:rPr>
              <a:t>https://github.com/intellectsriram</a:t>
            </a:r>
            <a:endParaRPr lang="en-IN" dirty="0">
              <a:solidFill>
                <a:srgbClr val="00B0F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7090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Data &amp; Facts</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5467350"/>
          </a:xfrm>
        </p:spPr>
        <p:txBody>
          <a:bodyPr>
            <a:normAutofit fontScale="92500"/>
          </a:bodyPr>
          <a:lstStyle/>
          <a:p>
            <a:pPr marL="0" indent="0" algn="just">
              <a:lnSpc>
                <a:spcPct val="150000"/>
              </a:lnSpc>
              <a:spcBef>
                <a:spcPts val="0"/>
              </a:spcBef>
              <a:buNone/>
            </a:pPr>
            <a:r>
              <a:rPr lang="en-US" sz="2000" dirty="0">
                <a:solidFill>
                  <a:schemeClr val="accent2"/>
                </a:solidFill>
                <a:latin typeface="Arial" panose="020B0604020202020204" pitchFamily="34" charset="0"/>
                <a:cs typeface="Arial" panose="020B0604020202020204" pitchFamily="34" charset="0"/>
              </a:rPr>
              <a:t>Data</a:t>
            </a:r>
            <a:r>
              <a:rPr lang="en-US" sz="2000" dirty="0">
                <a:solidFill>
                  <a:schemeClr val="bg1"/>
                </a:solidFill>
                <a:latin typeface="Arial" panose="020B0604020202020204" pitchFamily="34" charset="0"/>
                <a:cs typeface="Arial" panose="020B0604020202020204" pitchFamily="34" charset="0"/>
              </a:rPr>
              <a:t> </a:t>
            </a:r>
            <a:r>
              <a:rPr lang="en-US" sz="2000" spc="-90" dirty="0">
                <a:solidFill>
                  <a:schemeClr val="bg1"/>
                </a:solidFill>
                <a:latin typeface="Arial" panose="020B0604020202020204" pitchFamily="34" charset="0"/>
                <a:cs typeface="Arial" panose="020B0604020202020204" pitchFamily="34" charset="0"/>
              </a:rPr>
              <a:t> is Everywhere</a:t>
            </a:r>
            <a:r>
              <a:rPr lang="en-US" sz="2000" spc="-10" dirty="0">
                <a:solidFill>
                  <a:schemeClr val="bg1"/>
                </a:solidFill>
                <a:latin typeface="Arial" panose="020B0604020202020204" pitchFamily="34" charset="0"/>
                <a:cs typeface="Arial" panose="020B0604020202020204" pitchFamily="34" charset="0"/>
              </a:rPr>
              <a:t>…</a:t>
            </a:r>
            <a:endParaRPr lang="en-US" sz="2000" dirty="0">
              <a:solidFill>
                <a:schemeClr val="bg1"/>
              </a:solidFill>
              <a:latin typeface="Arial" panose="020B0604020202020204" pitchFamily="34" charset="0"/>
              <a:cs typeface="Arial" panose="020B0604020202020204" pitchFamily="34" charset="0"/>
            </a:endParaRPr>
          </a:p>
          <a:p>
            <a:pPr marL="598170" marR="10160" indent="-572770" algn="just">
              <a:lnSpc>
                <a:spcPct val="150000"/>
              </a:lnSpc>
              <a:spcBef>
                <a:spcPts val="0"/>
              </a:spcBef>
              <a:buClr>
                <a:srgbClr val="095A82"/>
              </a:buClr>
              <a:buSzPct val="50000"/>
              <a:buFont typeface="Courier New" panose="02070309020205020404" pitchFamily="49" charset="0"/>
              <a:buChar char="o"/>
              <a:tabLst>
                <a:tab pos="599440" algn="l"/>
              </a:tabLst>
            </a:pPr>
            <a:r>
              <a:rPr lang="en-US" sz="2000" spc="-10" dirty="0">
                <a:solidFill>
                  <a:schemeClr val="bg1"/>
                </a:solidFill>
                <a:latin typeface="Arial" panose="020B0604020202020204" pitchFamily="34" charset="0"/>
                <a:cs typeface="Arial" panose="020B0604020202020204" pitchFamily="34" charset="0"/>
              </a:rPr>
              <a:t>But a scarcity of talent with the skills to make sense of it and create a value.</a:t>
            </a:r>
          </a:p>
          <a:p>
            <a:pPr marL="598170" marR="10160" indent="-572770" algn="just">
              <a:lnSpc>
                <a:spcPct val="150000"/>
              </a:lnSpc>
              <a:spcBef>
                <a:spcPts val="0"/>
              </a:spcBef>
              <a:buClr>
                <a:srgbClr val="095A82"/>
              </a:buClr>
              <a:buSzPct val="50000"/>
              <a:buFont typeface="Courier New" panose="02070309020205020404" pitchFamily="49" charset="0"/>
              <a:buChar char="o"/>
              <a:tabLst>
                <a:tab pos="599440" algn="l"/>
              </a:tabLst>
            </a:pPr>
            <a:r>
              <a:rPr lang="en-US" sz="2000" i="1" spc="-10" dirty="0">
                <a:solidFill>
                  <a:schemeClr val="bg1"/>
                </a:solidFill>
                <a:latin typeface="Arial" panose="020B0604020202020204" pitchFamily="34" charset="0"/>
                <a:cs typeface="Arial" panose="020B0604020202020204" pitchFamily="34" charset="0"/>
              </a:rPr>
              <a:t>Up to 20% of analytics jobs are going filled or are being filled with difficulty(Source: Randstad)</a:t>
            </a:r>
          </a:p>
          <a:p>
            <a:pPr marL="598170" marR="10160" indent="-572770" algn="just">
              <a:lnSpc>
                <a:spcPct val="150000"/>
              </a:lnSpc>
              <a:spcBef>
                <a:spcPts val="0"/>
              </a:spcBef>
              <a:buClr>
                <a:srgbClr val="095A82"/>
              </a:buClr>
              <a:buSzPct val="50000"/>
              <a:buFont typeface="Courier New" panose="02070309020205020404" pitchFamily="49" charset="0"/>
              <a:buChar char="o"/>
              <a:tabLst>
                <a:tab pos="599440" algn="l"/>
              </a:tabLst>
            </a:pPr>
            <a:r>
              <a:rPr lang="en-US" sz="2000" i="1" spc="-10" dirty="0">
                <a:solidFill>
                  <a:schemeClr val="bg1"/>
                </a:solidFill>
                <a:latin typeface="Arial" panose="020B0604020202020204" pitchFamily="34" charset="0"/>
                <a:cs typeface="Arial" panose="020B0604020202020204" pitchFamily="34" charset="0"/>
              </a:rPr>
              <a:t>While analytics and big data industry is recording an annual growth of almost 40%, the sector is witnessing an acute shortage of professionals. Specialized training is important to grow analytics skills. </a:t>
            </a:r>
            <a:endParaRPr lang="en-US" sz="2000" spc="-10" dirty="0">
              <a:solidFill>
                <a:schemeClr val="bg1"/>
              </a:solidFill>
              <a:latin typeface="Arial" panose="020B0604020202020204" pitchFamily="34" charset="0"/>
              <a:cs typeface="Arial" panose="020B0604020202020204" pitchFamily="34" charset="0"/>
            </a:endParaRPr>
          </a:p>
          <a:p>
            <a:pPr marL="0" indent="0">
              <a:lnSpc>
                <a:spcPct val="150000"/>
              </a:lnSpc>
              <a:spcBef>
                <a:spcPts val="0"/>
              </a:spcBef>
              <a:buNone/>
            </a:pPr>
            <a:r>
              <a:rPr lang="en-US" sz="2000" dirty="0">
                <a:solidFill>
                  <a:schemeClr val="bg1"/>
                </a:solidFill>
                <a:latin typeface="Arial" panose="020B0604020202020204" pitchFamily="34" charset="0"/>
                <a:cs typeface="Arial" panose="020B0604020202020204" pitchFamily="34" charset="0"/>
              </a:rPr>
              <a:t>Consider these </a:t>
            </a:r>
            <a:r>
              <a:rPr lang="en-US" sz="2000" dirty="0">
                <a:solidFill>
                  <a:schemeClr val="accent2"/>
                </a:solidFill>
                <a:latin typeface="Arial" panose="020B0604020202020204" pitchFamily="34" charset="0"/>
                <a:cs typeface="Arial" panose="020B0604020202020204" pitchFamily="34" charset="0"/>
              </a:rPr>
              <a:t>Facts</a:t>
            </a:r>
          </a:p>
          <a:p>
            <a:pPr marL="598170" marR="10160" indent="-572770" algn="just">
              <a:lnSpc>
                <a:spcPct val="160000"/>
              </a:lnSpc>
              <a:spcBef>
                <a:spcPts val="0"/>
              </a:spcBef>
              <a:buClr>
                <a:srgbClr val="095A82"/>
              </a:buClr>
              <a:buSzPct val="50000"/>
              <a:buFont typeface="Courier New" panose="02070309020205020404" pitchFamily="49" charset="0"/>
              <a:buChar char="o"/>
              <a:tabLst>
                <a:tab pos="599440" algn="l"/>
              </a:tabLst>
            </a:pPr>
            <a:r>
              <a:rPr lang="en-US" sz="2000" spc="-10" dirty="0">
                <a:solidFill>
                  <a:schemeClr val="bg1"/>
                </a:solidFill>
                <a:latin typeface="Arial" panose="020B0604020202020204" pitchFamily="34" charset="0"/>
                <a:cs typeface="Arial" panose="020B0604020202020204" pitchFamily="34" charset="0"/>
              </a:rPr>
              <a:t>Analytics industry is growing at over 16% CAGR in India (</a:t>
            </a:r>
            <a:r>
              <a:rPr lang="en-US" sz="2000" spc="-10" dirty="0" err="1">
                <a:solidFill>
                  <a:schemeClr val="bg1"/>
                </a:solidFill>
                <a:latin typeface="Arial" panose="020B0604020202020204" pitchFamily="34" charset="0"/>
                <a:cs typeface="Arial" panose="020B0604020202020204" pitchFamily="34" charset="0"/>
              </a:rPr>
              <a:t>Source:Nasscomm</a:t>
            </a:r>
            <a:r>
              <a:rPr lang="en-US" sz="2000" spc="-10" dirty="0">
                <a:solidFill>
                  <a:schemeClr val="bg1"/>
                </a:solidFill>
                <a:latin typeface="Arial" panose="020B0604020202020204" pitchFamily="34" charset="0"/>
                <a:cs typeface="Arial" panose="020B0604020202020204" pitchFamily="34" charset="0"/>
              </a:rPr>
              <a:t>)</a:t>
            </a:r>
          </a:p>
          <a:p>
            <a:pPr marL="598170" marR="10160" indent="-572770" algn="just">
              <a:lnSpc>
                <a:spcPct val="160000"/>
              </a:lnSpc>
              <a:spcBef>
                <a:spcPts val="0"/>
              </a:spcBef>
              <a:buClr>
                <a:srgbClr val="095A82"/>
              </a:buClr>
              <a:buSzPct val="50000"/>
              <a:buFont typeface="Courier New" panose="02070309020205020404" pitchFamily="49" charset="0"/>
              <a:buChar char="o"/>
              <a:tabLst>
                <a:tab pos="599440" algn="l"/>
              </a:tabLst>
            </a:pPr>
            <a:r>
              <a:rPr lang="en-US" sz="2000" spc="-10" dirty="0">
                <a:solidFill>
                  <a:schemeClr val="bg1"/>
                </a:solidFill>
                <a:latin typeface="Arial" panose="020B0604020202020204" pitchFamily="34" charset="0"/>
                <a:cs typeface="Arial" panose="020B0604020202020204" pitchFamily="34" charset="0"/>
              </a:rPr>
              <a:t>In India, average salary for analysts and data scientists is 10.4 Lakhs per Annum (</a:t>
            </a:r>
            <a:r>
              <a:rPr lang="en-US" sz="2000" spc="-10" dirty="0" err="1">
                <a:solidFill>
                  <a:schemeClr val="bg1"/>
                </a:solidFill>
                <a:latin typeface="Arial" panose="020B0604020202020204" pitchFamily="34" charset="0"/>
                <a:cs typeface="Arial" panose="020B0604020202020204" pitchFamily="34" charset="0"/>
              </a:rPr>
              <a:t>Source:TOI</a:t>
            </a:r>
            <a:r>
              <a:rPr lang="en-US" sz="2000" spc="-10" dirty="0">
                <a:solidFill>
                  <a:schemeClr val="bg1"/>
                </a:solidFill>
                <a:latin typeface="Arial" panose="020B0604020202020204" pitchFamily="34" charset="0"/>
                <a:cs typeface="Arial" panose="020B0604020202020204" pitchFamily="34" charset="0"/>
              </a:rPr>
              <a:t>)</a:t>
            </a:r>
          </a:p>
          <a:p>
            <a:pPr marL="598170" marR="10160" indent="-572770" algn="just">
              <a:lnSpc>
                <a:spcPct val="160000"/>
              </a:lnSpc>
              <a:spcBef>
                <a:spcPts val="0"/>
              </a:spcBef>
              <a:buClr>
                <a:srgbClr val="095A82"/>
              </a:buClr>
              <a:buSzPct val="50000"/>
              <a:buFont typeface="Courier New" panose="02070309020205020404" pitchFamily="49" charset="0"/>
              <a:buChar char="o"/>
              <a:tabLst>
                <a:tab pos="599440" algn="l"/>
              </a:tabLst>
            </a:pPr>
            <a:r>
              <a:rPr lang="en-US" sz="2000" spc="-10" dirty="0">
                <a:solidFill>
                  <a:schemeClr val="bg1"/>
                </a:solidFill>
                <a:latin typeface="Arial" panose="020B0604020202020204" pitchFamily="34" charset="0"/>
                <a:cs typeface="Arial" panose="020B0604020202020204" pitchFamily="34" charset="0"/>
              </a:rPr>
              <a:t>Experts estimate a shortfall of approximately 200,000 data analysts in India by 2019 (Source: jigsaw Academy)</a:t>
            </a:r>
          </a:p>
          <a:p>
            <a:pPr marL="598170" marR="10160" indent="-572770" algn="just">
              <a:lnSpc>
                <a:spcPct val="160000"/>
              </a:lnSpc>
              <a:spcBef>
                <a:spcPts val="0"/>
              </a:spcBef>
              <a:buClr>
                <a:srgbClr val="095A82"/>
              </a:buClr>
              <a:buSzPct val="50000"/>
              <a:buFont typeface="Courier New" panose="02070309020205020404" pitchFamily="49" charset="0"/>
              <a:buChar char="o"/>
              <a:tabLst>
                <a:tab pos="599440" algn="l"/>
              </a:tabLst>
            </a:pPr>
            <a:r>
              <a:rPr lang="en-US" sz="2000" spc="-10" dirty="0">
                <a:solidFill>
                  <a:schemeClr val="bg1"/>
                </a:solidFill>
                <a:latin typeface="Arial" panose="020B0604020202020204" pitchFamily="34" charset="0"/>
                <a:cs typeface="Arial" panose="020B0604020202020204" pitchFamily="34" charset="0"/>
              </a:rPr>
              <a:t>Harvard Business Review (HBR) has called Data Scientist as the "Sexiest Job of 21st Century"</a:t>
            </a:r>
          </a:p>
          <a:p>
            <a:pPr marL="0" indent="0" algn="just">
              <a:lnSpc>
                <a:spcPct val="15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10" name="TextBox 9">
            <a:extLst>
              <a:ext uri="{FF2B5EF4-FFF2-40B4-BE49-F238E27FC236}">
                <a16:creationId xmlns:a16="http://schemas.microsoft.com/office/drawing/2014/main" id="{BC2668BA-CD1E-4B36-9446-1F4CDF410892}"/>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spTree>
    <p:extLst>
      <p:ext uri="{BB962C8B-B14F-4D97-AF65-F5344CB8AC3E}">
        <p14:creationId xmlns:p14="http://schemas.microsoft.com/office/powerpoint/2010/main" val="4032821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defTabSz="609630"/>
            <a:endParaRPr sz="2400">
              <a:solidFill>
                <a:prstClr val="black"/>
              </a:solidFill>
              <a:latin typeface="Calibri"/>
            </a:endParaRPr>
          </a:p>
        </p:txBody>
      </p:sp>
      <p:sp>
        <p:nvSpPr>
          <p:cNvPr id="8" name="object 8"/>
          <p:cNvSpPr txBox="1">
            <a:spLocks noGrp="1"/>
          </p:cNvSpPr>
          <p:nvPr>
            <p:ph type="title"/>
          </p:nvPr>
        </p:nvSpPr>
        <p:spPr>
          <a:xfrm>
            <a:off x="1332024" y="3167455"/>
            <a:ext cx="10084813" cy="755762"/>
          </a:xfrm>
          <a:prstGeom prst="rect">
            <a:avLst/>
          </a:prstGeom>
        </p:spPr>
        <p:txBody>
          <a:bodyPr vert="horz" wrap="square" lIns="0" tIns="16933" rIns="0" bIns="0" rtlCol="0">
            <a:spAutoFit/>
          </a:bodyPr>
          <a:lstStyle/>
          <a:p>
            <a:pPr marL="8467" marR="6774" indent="5080" algn="ctr">
              <a:spcBef>
                <a:spcPts val="67"/>
              </a:spcBef>
            </a:pPr>
            <a:r>
              <a:rPr lang="en-IN" spc="-3" dirty="0">
                <a:solidFill>
                  <a:srgbClr val="002060"/>
                </a:solidFill>
              </a:rPr>
              <a:t>Understanding Business Analytics</a:t>
            </a:r>
          </a:p>
        </p:txBody>
      </p:sp>
    </p:spTree>
    <p:extLst>
      <p:ext uri="{BB962C8B-B14F-4D97-AF65-F5344CB8AC3E}">
        <p14:creationId xmlns:p14="http://schemas.microsoft.com/office/powerpoint/2010/main" val="1097674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Data Science Neighborhood Technologies </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pic>
        <p:nvPicPr>
          <p:cNvPr id="27" name="Picture 26">
            <a:extLst>
              <a:ext uri="{FF2B5EF4-FFF2-40B4-BE49-F238E27FC236}">
                <a16:creationId xmlns:a16="http://schemas.microsoft.com/office/drawing/2014/main" id="{209FB4D5-7E20-4387-BE15-84770835C52E}"/>
              </a:ext>
            </a:extLst>
          </p:cNvPr>
          <p:cNvPicPr>
            <a:picLocks noChangeAspect="1"/>
          </p:cNvPicPr>
          <p:nvPr/>
        </p:nvPicPr>
        <p:blipFill>
          <a:blip r:embed="rId2"/>
          <a:stretch>
            <a:fillRect/>
          </a:stretch>
        </p:blipFill>
        <p:spPr>
          <a:xfrm>
            <a:off x="11381172" y="0"/>
            <a:ext cx="810827" cy="952722"/>
          </a:xfrm>
          <a:prstGeom prst="rect">
            <a:avLst/>
          </a:prstGeom>
        </p:spPr>
      </p:pic>
      <p:pic>
        <p:nvPicPr>
          <p:cNvPr id="3" name="Picture 2">
            <a:extLst>
              <a:ext uri="{FF2B5EF4-FFF2-40B4-BE49-F238E27FC236}">
                <a16:creationId xmlns:a16="http://schemas.microsoft.com/office/drawing/2014/main" id="{E7B8BD13-A06B-45A5-8F9F-4BEA765DAE27}"/>
              </a:ext>
            </a:extLst>
          </p:cNvPr>
          <p:cNvPicPr>
            <a:picLocks noChangeAspect="1"/>
          </p:cNvPicPr>
          <p:nvPr/>
        </p:nvPicPr>
        <p:blipFill>
          <a:blip r:embed="rId3"/>
          <a:stretch>
            <a:fillRect/>
          </a:stretch>
        </p:blipFill>
        <p:spPr>
          <a:xfrm>
            <a:off x="3269087" y="1973687"/>
            <a:ext cx="5653825" cy="2910625"/>
          </a:xfrm>
          <a:prstGeom prst="rect">
            <a:avLst/>
          </a:prstGeom>
        </p:spPr>
      </p:pic>
    </p:spTree>
    <p:extLst>
      <p:ext uri="{BB962C8B-B14F-4D97-AF65-F5344CB8AC3E}">
        <p14:creationId xmlns:p14="http://schemas.microsoft.com/office/powerpoint/2010/main" val="3591168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Evolution of Decision Making</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pic>
        <p:nvPicPr>
          <p:cNvPr id="27" name="Picture 26">
            <a:extLst>
              <a:ext uri="{FF2B5EF4-FFF2-40B4-BE49-F238E27FC236}">
                <a16:creationId xmlns:a16="http://schemas.microsoft.com/office/drawing/2014/main" id="{209FB4D5-7E20-4387-BE15-84770835C52E}"/>
              </a:ext>
            </a:extLst>
          </p:cNvPr>
          <p:cNvPicPr>
            <a:picLocks noChangeAspect="1"/>
          </p:cNvPicPr>
          <p:nvPr/>
        </p:nvPicPr>
        <p:blipFill>
          <a:blip r:embed="rId2"/>
          <a:stretch>
            <a:fillRect/>
          </a:stretch>
        </p:blipFill>
        <p:spPr>
          <a:xfrm>
            <a:off x="11381172" y="0"/>
            <a:ext cx="810827" cy="952722"/>
          </a:xfrm>
          <a:prstGeom prst="rect">
            <a:avLst/>
          </a:prstGeom>
        </p:spPr>
      </p:pic>
      <p:pic>
        <p:nvPicPr>
          <p:cNvPr id="10" name="Picture 9">
            <a:extLst>
              <a:ext uri="{FF2B5EF4-FFF2-40B4-BE49-F238E27FC236}">
                <a16:creationId xmlns:a16="http://schemas.microsoft.com/office/drawing/2014/main" id="{14649DCA-3382-4B3A-BB59-3514D8F04081}"/>
              </a:ext>
            </a:extLst>
          </p:cNvPr>
          <p:cNvPicPr>
            <a:picLocks noChangeAspect="1"/>
          </p:cNvPicPr>
          <p:nvPr/>
        </p:nvPicPr>
        <p:blipFill>
          <a:blip r:embed="rId3"/>
          <a:stretch>
            <a:fillRect/>
          </a:stretch>
        </p:blipFill>
        <p:spPr>
          <a:xfrm>
            <a:off x="706117" y="1302000"/>
            <a:ext cx="5205397" cy="3141188"/>
          </a:xfrm>
          <a:prstGeom prst="rect">
            <a:avLst/>
          </a:prstGeom>
        </p:spPr>
      </p:pic>
      <p:pic>
        <p:nvPicPr>
          <p:cNvPr id="14" name="Picture 13">
            <a:extLst>
              <a:ext uri="{FF2B5EF4-FFF2-40B4-BE49-F238E27FC236}">
                <a16:creationId xmlns:a16="http://schemas.microsoft.com/office/drawing/2014/main" id="{06D5C6E4-F3C4-4B11-8E30-624174FE6F40}"/>
              </a:ext>
            </a:extLst>
          </p:cNvPr>
          <p:cNvPicPr>
            <a:picLocks noChangeAspect="1"/>
          </p:cNvPicPr>
          <p:nvPr/>
        </p:nvPicPr>
        <p:blipFill>
          <a:blip r:embed="rId4"/>
          <a:stretch>
            <a:fillRect/>
          </a:stretch>
        </p:blipFill>
        <p:spPr>
          <a:xfrm>
            <a:off x="694184" y="5466370"/>
            <a:ext cx="5217330" cy="941387"/>
          </a:xfrm>
          <a:prstGeom prst="rect">
            <a:avLst/>
          </a:prstGeom>
        </p:spPr>
      </p:pic>
      <p:sp>
        <p:nvSpPr>
          <p:cNvPr id="16" name="object 6">
            <a:extLst>
              <a:ext uri="{FF2B5EF4-FFF2-40B4-BE49-F238E27FC236}">
                <a16:creationId xmlns:a16="http://schemas.microsoft.com/office/drawing/2014/main" id="{478898BE-407B-4D4B-B952-27115B24D965}"/>
              </a:ext>
            </a:extLst>
          </p:cNvPr>
          <p:cNvSpPr txBox="1"/>
          <p:nvPr/>
        </p:nvSpPr>
        <p:spPr>
          <a:xfrm>
            <a:off x="6129337" y="1302000"/>
            <a:ext cx="5538774" cy="5105757"/>
          </a:xfrm>
          <a:prstGeom prst="rect">
            <a:avLst/>
          </a:prstGeom>
          <a:solidFill>
            <a:schemeClr val="bg1">
              <a:lumMod val="95000"/>
            </a:schemeClr>
          </a:solidFill>
        </p:spPr>
        <p:txBody>
          <a:bodyPr vert="horz" wrap="square" lIns="0" tIns="26670" rIns="0" bIns="0" rtlCol="0">
            <a:spAutoFit/>
          </a:bodyPr>
          <a:lstStyle/>
          <a:p>
            <a:pPr marL="25400" marR="10160" algn="just">
              <a:lnSpc>
                <a:spcPct val="150000"/>
              </a:lnSpc>
              <a:buClr>
                <a:srgbClr val="095A82"/>
              </a:buClr>
              <a:tabLst>
                <a:tab pos="599440" algn="l"/>
              </a:tabLst>
            </a:pPr>
            <a:r>
              <a:rPr lang="en-IN" i="1" spc="-10" dirty="0">
                <a:solidFill>
                  <a:schemeClr val="accent1"/>
                </a:solidFill>
                <a:latin typeface="Arial" panose="020B0604020202020204" pitchFamily="34" charset="0"/>
                <a:cs typeface="Arial" panose="020B0604020202020204" pitchFamily="34" charset="0"/>
              </a:rPr>
              <a:t>Everyone makes decisions. Individuals face personal decisions such as choosing a college or graduate program, making product purchases, selecting a mortgage instrument, and investing for retirement.</a:t>
            </a:r>
          </a:p>
          <a:p>
            <a:pPr marL="598170" marR="10160" indent="-572770" algn="just">
              <a:lnSpc>
                <a:spcPct val="150000"/>
              </a:lnSpc>
              <a:buClr>
                <a:srgbClr val="095A82"/>
              </a:buClr>
              <a:buFont typeface="Wingdings"/>
              <a:buChar char=""/>
              <a:tabLst>
                <a:tab pos="599440" algn="l"/>
              </a:tabLst>
            </a:pPr>
            <a:endParaRPr lang="en-IN" i="1" spc="-10" dirty="0">
              <a:solidFill>
                <a:schemeClr val="accent1"/>
              </a:solidFill>
              <a:latin typeface="Arial" panose="020B0604020202020204" pitchFamily="34" charset="0"/>
              <a:cs typeface="Arial" panose="020B0604020202020204" pitchFamily="34" charset="0"/>
            </a:endParaRPr>
          </a:p>
          <a:p>
            <a:pPr marL="25400" marR="10160" algn="just">
              <a:lnSpc>
                <a:spcPct val="150000"/>
              </a:lnSpc>
              <a:buClr>
                <a:srgbClr val="095A82"/>
              </a:buClr>
              <a:tabLst>
                <a:tab pos="599440" algn="l"/>
              </a:tabLst>
            </a:pPr>
            <a:r>
              <a:rPr lang="en-IN" i="1" spc="-10" dirty="0">
                <a:solidFill>
                  <a:schemeClr val="accent1"/>
                </a:solidFill>
                <a:latin typeface="Arial" panose="020B0604020202020204" pitchFamily="34" charset="0"/>
                <a:cs typeface="Arial" panose="020B0604020202020204" pitchFamily="34" charset="0"/>
              </a:rPr>
              <a:t>Managers in business organizations make numerous decisions every day.</a:t>
            </a:r>
          </a:p>
          <a:p>
            <a:pPr marL="311150" marR="10160" indent="-285750" algn="just">
              <a:lnSpc>
                <a:spcPct val="150000"/>
              </a:lnSpc>
              <a:buClr>
                <a:srgbClr val="095A82"/>
              </a:buClr>
              <a:buFont typeface="Arial" panose="020B0604020202020204" pitchFamily="34" charset="0"/>
              <a:buChar char="•"/>
              <a:tabLst>
                <a:tab pos="599440" algn="l"/>
              </a:tabLst>
            </a:pPr>
            <a:r>
              <a:rPr lang="en-IN" sz="1600" i="1" spc="-10" dirty="0">
                <a:solidFill>
                  <a:schemeClr val="accent2"/>
                </a:solidFill>
                <a:latin typeface="Arial" panose="020B0604020202020204" pitchFamily="34" charset="0"/>
                <a:cs typeface="Arial" panose="020B0604020202020204" pitchFamily="34" charset="0"/>
              </a:rPr>
              <a:t>What products to make and how to price them?</a:t>
            </a:r>
          </a:p>
          <a:p>
            <a:pPr marL="311150" marR="10160" indent="-285750" algn="just">
              <a:lnSpc>
                <a:spcPct val="150000"/>
              </a:lnSpc>
              <a:buClr>
                <a:srgbClr val="095A82"/>
              </a:buClr>
              <a:buFont typeface="Arial" panose="020B0604020202020204" pitchFamily="34" charset="0"/>
              <a:buChar char="•"/>
              <a:tabLst>
                <a:tab pos="599440" algn="l"/>
              </a:tabLst>
            </a:pPr>
            <a:r>
              <a:rPr lang="en-IN" sz="1600" i="1" spc="-10" dirty="0">
                <a:solidFill>
                  <a:schemeClr val="accent2"/>
                </a:solidFill>
                <a:latin typeface="Arial" panose="020B0604020202020204" pitchFamily="34" charset="0"/>
                <a:cs typeface="Arial" panose="020B0604020202020204" pitchFamily="34" charset="0"/>
              </a:rPr>
              <a:t>Where to locate facilities?</a:t>
            </a:r>
          </a:p>
          <a:p>
            <a:pPr marL="311150" marR="10160" indent="-285750" algn="just">
              <a:lnSpc>
                <a:spcPct val="150000"/>
              </a:lnSpc>
              <a:buClr>
                <a:srgbClr val="095A82"/>
              </a:buClr>
              <a:buFont typeface="Arial" panose="020B0604020202020204" pitchFamily="34" charset="0"/>
              <a:buChar char="•"/>
              <a:tabLst>
                <a:tab pos="599440" algn="l"/>
              </a:tabLst>
            </a:pPr>
            <a:r>
              <a:rPr lang="en-IN" sz="1600" i="1" spc="-10" dirty="0">
                <a:solidFill>
                  <a:schemeClr val="accent2"/>
                </a:solidFill>
                <a:latin typeface="Arial" panose="020B0604020202020204" pitchFamily="34" charset="0"/>
                <a:cs typeface="Arial" panose="020B0604020202020204" pitchFamily="34" charset="0"/>
              </a:rPr>
              <a:t>How many people to hire?</a:t>
            </a:r>
          </a:p>
          <a:p>
            <a:pPr marL="311150" marR="10160" indent="-285750" algn="just">
              <a:lnSpc>
                <a:spcPct val="150000"/>
              </a:lnSpc>
              <a:buClr>
                <a:srgbClr val="095A82"/>
              </a:buClr>
              <a:buFont typeface="Arial" panose="020B0604020202020204" pitchFamily="34" charset="0"/>
              <a:buChar char="•"/>
              <a:tabLst>
                <a:tab pos="599440" algn="l"/>
              </a:tabLst>
            </a:pPr>
            <a:r>
              <a:rPr lang="en-IN" sz="1600" i="1" spc="-10" dirty="0">
                <a:solidFill>
                  <a:schemeClr val="accent2"/>
                </a:solidFill>
                <a:latin typeface="Arial" panose="020B0604020202020204" pitchFamily="34" charset="0"/>
                <a:cs typeface="Arial" panose="020B0604020202020204" pitchFamily="34" charset="0"/>
              </a:rPr>
              <a:t>Where to allocate advertising budgets?</a:t>
            </a:r>
          </a:p>
          <a:p>
            <a:pPr marL="311150" marR="10160" indent="-285750" algn="just">
              <a:lnSpc>
                <a:spcPct val="150000"/>
              </a:lnSpc>
              <a:buClr>
                <a:srgbClr val="095A82"/>
              </a:buClr>
              <a:buFont typeface="Arial" panose="020B0604020202020204" pitchFamily="34" charset="0"/>
              <a:buChar char="•"/>
              <a:tabLst>
                <a:tab pos="599440" algn="l"/>
              </a:tabLst>
            </a:pPr>
            <a:r>
              <a:rPr lang="en-IN" sz="1600" i="1" spc="-10" dirty="0">
                <a:solidFill>
                  <a:schemeClr val="accent2"/>
                </a:solidFill>
                <a:latin typeface="Arial" panose="020B0604020202020204" pitchFamily="34" charset="0"/>
                <a:cs typeface="Arial" panose="020B0604020202020204" pitchFamily="34" charset="0"/>
              </a:rPr>
              <a:t>Whether or not make a Capital Investment?</a:t>
            </a:r>
          </a:p>
          <a:p>
            <a:pPr marL="311150" marR="10160" indent="-285750" algn="just">
              <a:lnSpc>
                <a:spcPct val="150000"/>
              </a:lnSpc>
              <a:buClr>
                <a:srgbClr val="095A82"/>
              </a:buClr>
              <a:buFont typeface="Arial" panose="020B0604020202020204" pitchFamily="34" charset="0"/>
              <a:buChar char="•"/>
              <a:tabLst>
                <a:tab pos="599440" algn="l"/>
              </a:tabLst>
            </a:pPr>
            <a:r>
              <a:rPr lang="en-IN" sz="1600" i="1" spc="-10" dirty="0">
                <a:solidFill>
                  <a:schemeClr val="accent2"/>
                </a:solidFill>
                <a:latin typeface="Arial" panose="020B0604020202020204" pitchFamily="34" charset="0"/>
                <a:cs typeface="Arial" panose="020B0604020202020204" pitchFamily="34" charset="0"/>
              </a:rPr>
              <a:t>How to Schedule Production?</a:t>
            </a:r>
          </a:p>
        </p:txBody>
      </p:sp>
    </p:spTree>
    <p:extLst>
      <p:ext uri="{BB962C8B-B14F-4D97-AF65-F5344CB8AC3E}">
        <p14:creationId xmlns:p14="http://schemas.microsoft.com/office/powerpoint/2010/main" val="1895790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Business Analytics</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pic>
        <p:nvPicPr>
          <p:cNvPr id="27" name="Picture 26">
            <a:extLst>
              <a:ext uri="{FF2B5EF4-FFF2-40B4-BE49-F238E27FC236}">
                <a16:creationId xmlns:a16="http://schemas.microsoft.com/office/drawing/2014/main" id="{209FB4D5-7E20-4387-BE15-84770835C52E}"/>
              </a:ext>
            </a:extLst>
          </p:cNvPr>
          <p:cNvPicPr>
            <a:picLocks noChangeAspect="1"/>
          </p:cNvPicPr>
          <p:nvPr/>
        </p:nvPicPr>
        <p:blipFill>
          <a:blip r:embed="rId2"/>
          <a:stretch>
            <a:fillRect/>
          </a:stretch>
        </p:blipFill>
        <p:spPr>
          <a:xfrm>
            <a:off x="11381172" y="0"/>
            <a:ext cx="810827" cy="952722"/>
          </a:xfrm>
          <a:prstGeom prst="rect">
            <a:avLst/>
          </a:prstGeom>
        </p:spPr>
      </p:pic>
      <p:pic>
        <p:nvPicPr>
          <p:cNvPr id="5" name="Picture 4">
            <a:extLst>
              <a:ext uri="{FF2B5EF4-FFF2-40B4-BE49-F238E27FC236}">
                <a16:creationId xmlns:a16="http://schemas.microsoft.com/office/drawing/2014/main" id="{2A4972D3-4A06-4478-AC3B-BBB8B561FC30}"/>
              </a:ext>
            </a:extLst>
          </p:cNvPr>
          <p:cNvPicPr>
            <a:picLocks noChangeAspect="1"/>
          </p:cNvPicPr>
          <p:nvPr/>
        </p:nvPicPr>
        <p:blipFill>
          <a:blip r:embed="rId3"/>
          <a:stretch>
            <a:fillRect/>
          </a:stretch>
        </p:blipFill>
        <p:spPr>
          <a:xfrm>
            <a:off x="479393" y="1276235"/>
            <a:ext cx="7679185" cy="4821883"/>
          </a:xfrm>
          <a:prstGeom prst="rect">
            <a:avLst/>
          </a:prstGeom>
        </p:spPr>
      </p:pic>
      <p:pic>
        <p:nvPicPr>
          <p:cNvPr id="8" name="Picture 7">
            <a:extLst>
              <a:ext uri="{FF2B5EF4-FFF2-40B4-BE49-F238E27FC236}">
                <a16:creationId xmlns:a16="http://schemas.microsoft.com/office/drawing/2014/main" id="{4B3910E9-B59B-4BB6-9A7C-DF4A9631E4BE}"/>
              </a:ext>
            </a:extLst>
          </p:cNvPr>
          <p:cNvPicPr>
            <a:picLocks noChangeAspect="1"/>
          </p:cNvPicPr>
          <p:nvPr/>
        </p:nvPicPr>
        <p:blipFill>
          <a:blip r:embed="rId4"/>
          <a:stretch>
            <a:fillRect/>
          </a:stretch>
        </p:blipFill>
        <p:spPr>
          <a:xfrm>
            <a:off x="8016535" y="1304385"/>
            <a:ext cx="3513738" cy="4783259"/>
          </a:xfrm>
          <a:prstGeom prst="rect">
            <a:avLst/>
          </a:prstGeom>
        </p:spPr>
      </p:pic>
    </p:spTree>
    <p:extLst>
      <p:ext uri="{BB962C8B-B14F-4D97-AF65-F5344CB8AC3E}">
        <p14:creationId xmlns:p14="http://schemas.microsoft.com/office/powerpoint/2010/main" val="2897649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Defining Business Analytics</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4304283" cy="369332"/>
          </a:xfrm>
          <a:prstGeom prst="rect">
            <a:avLst/>
          </a:prstGeom>
          <a:noFill/>
        </p:spPr>
        <p:txBody>
          <a:bodyPr wrap="square" rtlCol="0">
            <a:spAutoFit/>
          </a:bodyPr>
          <a:lstStyle/>
          <a:p>
            <a:r>
              <a:rPr lang="en-US" dirty="0">
                <a:solidFill>
                  <a:schemeClr val="accent2"/>
                </a:solidFill>
              </a:rPr>
              <a:t>Welcome to Data Science World</a:t>
            </a:r>
            <a:endParaRPr lang="en-IN" dirty="0">
              <a:solidFill>
                <a:schemeClr val="accent2"/>
              </a:solidFill>
            </a:endParaRPr>
          </a:p>
        </p:txBody>
      </p:sp>
      <p:pic>
        <p:nvPicPr>
          <p:cNvPr id="27" name="Picture 26">
            <a:extLst>
              <a:ext uri="{FF2B5EF4-FFF2-40B4-BE49-F238E27FC236}">
                <a16:creationId xmlns:a16="http://schemas.microsoft.com/office/drawing/2014/main" id="{209FB4D5-7E20-4387-BE15-84770835C52E}"/>
              </a:ext>
            </a:extLst>
          </p:cNvPr>
          <p:cNvPicPr>
            <a:picLocks noChangeAspect="1"/>
          </p:cNvPicPr>
          <p:nvPr/>
        </p:nvPicPr>
        <p:blipFill>
          <a:blip r:embed="rId2"/>
          <a:stretch>
            <a:fillRect/>
          </a:stretch>
        </p:blipFill>
        <p:spPr>
          <a:xfrm>
            <a:off x="11381172" y="0"/>
            <a:ext cx="810827" cy="952722"/>
          </a:xfrm>
          <a:prstGeom prst="rect">
            <a:avLst/>
          </a:prstGeom>
        </p:spPr>
      </p:pic>
      <p:pic>
        <p:nvPicPr>
          <p:cNvPr id="3" name="Picture 2">
            <a:extLst>
              <a:ext uri="{FF2B5EF4-FFF2-40B4-BE49-F238E27FC236}">
                <a16:creationId xmlns:a16="http://schemas.microsoft.com/office/drawing/2014/main" id="{2B85BAFA-D38B-4CE4-859E-CF2160E1D9A2}"/>
              </a:ext>
            </a:extLst>
          </p:cNvPr>
          <p:cNvPicPr>
            <a:picLocks noChangeAspect="1"/>
          </p:cNvPicPr>
          <p:nvPr/>
        </p:nvPicPr>
        <p:blipFill>
          <a:blip r:embed="rId3"/>
          <a:stretch>
            <a:fillRect/>
          </a:stretch>
        </p:blipFill>
        <p:spPr>
          <a:xfrm>
            <a:off x="706120" y="1350700"/>
            <a:ext cx="10843729" cy="5113927"/>
          </a:xfrm>
          <a:prstGeom prst="rect">
            <a:avLst/>
          </a:prstGeom>
        </p:spPr>
      </p:pic>
    </p:spTree>
    <p:extLst>
      <p:ext uri="{BB962C8B-B14F-4D97-AF65-F5344CB8AC3E}">
        <p14:creationId xmlns:p14="http://schemas.microsoft.com/office/powerpoint/2010/main" val="6468928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3815</TotalTime>
  <Words>1026</Words>
  <Application>Microsoft Office PowerPoint</Application>
  <PresentationFormat>Widescreen</PresentationFormat>
  <Paragraphs>118</Paragraphs>
  <Slides>32</Slides>
  <Notes>0</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32</vt:i4>
      </vt:variant>
    </vt:vector>
  </HeadingPairs>
  <TitlesOfParts>
    <vt:vector size="43" baseType="lpstr">
      <vt:lpstr>Arial</vt:lpstr>
      <vt:lpstr>Arial Black</vt:lpstr>
      <vt:lpstr>Calibri</vt:lpstr>
      <vt:lpstr>Calibri Light</vt:lpstr>
      <vt:lpstr>Courier New</vt:lpstr>
      <vt:lpstr>Harrington</vt:lpstr>
      <vt:lpstr>Wingdings</vt:lpstr>
      <vt:lpstr>Office Theme</vt:lpstr>
      <vt:lpstr>1_Office Theme</vt:lpstr>
      <vt:lpstr>3_Office Theme</vt:lpstr>
      <vt:lpstr>Bitmap Image</vt:lpstr>
      <vt:lpstr>1. 4   W E L C O M E   T O    D A T A   S C I  E N C E   W O R L D</vt:lpstr>
      <vt:lpstr>PowerPoint Presentation</vt:lpstr>
      <vt:lpstr>Part – I Welcome to Data Science World</vt:lpstr>
      <vt:lpstr>Data &amp; Facts</vt:lpstr>
      <vt:lpstr>Understanding Business Analytics</vt:lpstr>
      <vt:lpstr>Data Science Neighborhood Technologies </vt:lpstr>
      <vt:lpstr>Evolution of Decision Making</vt:lpstr>
      <vt:lpstr>Business Analytics</vt:lpstr>
      <vt:lpstr>Defining Business Analytics</vt:lpstr>
      <vt:lpstr>Types of Analytics</vt:lpstr>
      <vt:lpstr>Types of Analytics</vt:lpstr>
      <vt:lpstr>Descriptive Analytics</vt:lpstr>
      <vt:lpstr>Predictive Analytics</vt:lpstr>
      <vt:lpstr>Prescriptive Analytics</vt:lpstr>
      <vt:lpstr>Analytics Fact</vt:lpstr>
      <vt:lpstr>Analytics Fact</vt:lpstr>
      <vt:lpstr>Understanding Data Science</vt:lpstr>
      <vt:lpstr>What is Data Science?</vt:lpstr>
      <vt:lpstr>Understanding Bigdata</vt:lpstr>
      <vt:lpstr>What is Big Data?</vt:lpstr>
      <vt:lpstr>Technology associated with Big Data</vt:lpstr>
      <vt:lpstr>Decision Making Case Study in  Data Science</vt:lpstr>
      <vt:lpstr>Decision Making Case Study 1 – Titanic Tragedy</vt:lpstr>
      <vt:lpstr>Decision Making Case Study 1 - Titanic Tragedy</vt:lpstr>
      <vt:lpstr>Decision Making Case Study 1 - Titanic Tragedy</vt:lpstr>
      <vt:lpstr>Decision Making Case Study 2 – Walmart Sales</vt:lpstr>
      <vt:lpstr>Decision Making Case Study  3 - World Cup Football</vt:lpstr>
      <vt:lpstr>Decision Making Case Study 4 – World Cup Cricket</vt:lpstr>
      <vt:lpstr>Analytics Professionals across the Organization</vt:lpstr>
      <vt:lpstr>Data Science Career Opportunities</vt:lpstr>
      <vt:lpstr>Data Science World Summary </vt:lpstr>
      <vt:lpstr>  T h  a  n  k   Y  o  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Sriram B</dc:creator>
  <cp:lastModifiedBy>Sriram B</cp:lastModifiedBy>
  <cp:revision>537</cp:revision>
  <dcterms:created xsi:type="dcterms:W3CDTF">2020-10-10T11:44:08Z</dcterms:created>
  <dcterms:modified xsi:type="dcterms:W3CDTF">2020-11-21T13:33:37Z</dcterms:modified>
</cp:coreProperties>
</file>